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.png" Type="http://schemas.openxmlformats.org/officeDocument/2006/relationships/image"/><Relationship Id="rId5" Target="../media/image22.png" Type="http://schemas.openxmlformats.org/officeDocument/2006/relationships/image"/><Relationship Id="rId6" Target="../media/image30.png" Type="http://schemas.openxmlformats.org/officeDocument/2006/relationships/image"/><Relationship Id="rId7" Target="../media/image20.pn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jpeg" Type="http://schemas.openxmlformats.org/officeDocument/2006/relationships/image"/><Relationship Id="rId4" Target="../media/image32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Relationship Id="rId7" Target="../media/image13.jpeg" Type="http://schemas.openxmlformats.org/officeDocument/2006/relationships/image"/><Relationship Id="rId8" Target="../media/image4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1761">
            <a:off x="10912533" y="-4157532"/>
            <a:ext cx="10454404" cy="7622211"/>
          </a:xfrm>
          <a:custGeom>
            <a:avLst/>
            <a:gdLst/>
            <a:ahLst/>
            <a:cxnLst/>
            <a:rect r="r" b="b" t="t" l="l"/>
            <a:pathLst>
              <a:path h="7622211" w="10454404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4939101" y="6712177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46104" y="7913286"/>
            <a:ext cx="3458928" cy="2049378"/>
            <a:chOff x="0" y="0"/>
            <a:chExt cx="1371839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839" cy="812800"/>
            </a:xfrm>
            <a:custGeom>
              <a:avLst/>
              <a:gdLst/>
              <a:ahLst/>
              <a:cxnLst/>
              <a:rect r="r" b="b" t="t" l="l"/>
              <a:pathLst>
                <a:path h="812800" w="1371839">
                  <a:moveTo>
                    <a:pt x="51480" y="0"/>
                  </a:moveTo>
                  <a:lnTo>
                    <a:pt x="1320359" y="0"/>
                  </a:lnTo>
                  <a:cubicBezTo>
                    <a:pt x="1334013" y="0"/>
                    <a:pt x="1347107" y="5424"/>
                    <a:pt x="1356761" y="15078"/>
                  </a:cubicBezTo>
                  <a:cubicBezTo>
                    <a:pt x="1366415" y="24732"/>
                    <a:pt x="1371839" y="37826"/>
                    <a:pt x="1371839" y="51480"/>
                  </a:cubicBezTo>
                  <a:lnTo>
                    <a:pt x="1371839" y="761320"/>
                  </a:lnTo>
                  <a:cubicBezTo>
                    <a:pt x="1371839" y="789752"/>
                    <a:pt x="1348791" y="812800"/>
                    <a:pt x="1320359" y="812800"/>
                  </a:cubicBezTo>
                  <a:lnTo>
                    <a:pt x="51480" y="812800"/>
                  </a:lnTo>
                  <a:cubicBezTo>
                    <a:pt x="37826" y="812800"/>
                    <a:pt x="24732" y="807376"/>
                    <a:pt x="15078" y="797722"/>
                  </a:cubicBezTo>
                  <a:cubicBezTo>
                    <a:pt x="5424" y="788068"/>
                    <a:pt x="0" y="774974"/>
                    <a:pt x="0" y="761320"/>
                  </a:cubicBezTo>
                  <a:lnTo>
                    <a:pt x="0" y="51480"/>
                  </a:lnTo>
                  <a:cubicBezTo>
                    <a:pt x="0" y="37826"/>
                    <a:pt x="5424" y="24732"/>
                    <a:pt x="15078" y="15078"/>
                  </a:cubicBezTo>
                  <a:cubicBezTo>
                    <a:pt x="24732" y="5424"/>
                    <a:pt x="37826" y="0"/>
                    <a:pt x="51480" y="0"/>
                  </a:cubicBezTo>
                  <a:close/>
                </a:path>
              </a:pathLst>
            </a:custGeom>
            <a:blipFill>
              <a:blip r:embed="rId4"/>
              <a:stretch>
                <a:fillRect l="-2724" t="0" r="-272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25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31747" y="6564559"/>
            <a:ext cx="12643556" cy="134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Open Sans"/>
              </a:rPr>
              <a:t>Eliana Junker | Florine Kieraga 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Open Sans"/>
              </a:rPr>
              <a:t>Eithan Nakache | Martin Natale | Sacha Hibon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64435" y="3201267"/>
            <a:ext cx="12778181" cy="2899253"/>
            <a:chOff x="0" y="0"/>
            <a:chExt cx="17037574" cy="38656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029165"/>
              <a:ext cx="17037574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</a:rPr>
                <a:t>Groupe 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64837"/>
              <a:ext cx="17037574" cy="1899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327"/>
                </a:lnSpc>
              </a:pPr>
              <a:r>
                <a:rPr lang="en-US" sz="10327">
                  <a:solidFill>
                    <a:srgbClr val="000091"/>
                  </a:solidFill>
                  <a:latin typeface="IBM Plex Sans"/>
                </a:rPr>
                <a:t>6</a:t>
              </a:r>
              <a:r>
                <a:rPr lang="en-US" sz="10327">
                  <a:solidFill>
                    <a:srgbClr val="000000"/>
                  </a:solidFill>
                  <a:latin typeface="IBM Plex Sans"/>
                </a:rPr>
                <a:t>milarité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2225" y="5493412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2" y="0"/>
                </a:lnTo>
                <a:lnTo>
                  <a:pt x="21239322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85375" y="994122"/>
            <a:ext cx="12573925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IBM Plex Sans"/>
              </a:rPr>
              <a:t>Résultat du </a:t>
            </a:r>
            <a:r>
              <a:rPr lang="en-US" sz="8499">
                <a:solidFill>
                  <a:srgbClr val="000000"/>
                </a:solidFill>
                <a:latin typeface="IBM Plex Sans Bold"/>
              </a:rPr>
              <a:t>modèle FLOU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410633" y="4069511"/>
          <a:ext cx="8408481" cy="3239547"/>
        </p:xfrm>
        <a:graphic>
          <a:graphicData uri="http://schemas.openxmlformats.org/drawingml/2006/table">
            <a:tbl>
              <a:tblPr/>
              <a:tblGrid>
                <a:gridCol w="4384037"/>
                <a:gridCol w="4024444"/>
              </a:tblGrid>
              <a:tr h="10997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92.75 % ( +0,04)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1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92.67 %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87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92.62 %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10629" y="665412"/>
            <a:ext cx="1448550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Explicabilité </a:t>
            </a:r>
            <a:r>
              <a:rPr lang="en-US" sz="8000">
                <a:solidFill>
                  <a:srgbClr val="000000"/>
                </a:solidFill>
                <a:latin typeface="IBM Plex Sans Bold"/>
              </a:rPr>
              <a:t>modèle FLOU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541843" y="2465637"/>
            <a:ext cx="5029200" cy="6792663"/>
            <a:chOff x="0" y="0"/>
            <a:chExt cx="1324563" cy="17890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4563" cy="1789014"/>
            </a:xfrm>
            <a:custGeom>
              <a:avLst/>
              <a:gdLst/>
              <a:ahLst/>
              <a:cxnLst/>
              <a:rect r="r" b="b" t="t" l="l"/>
              <a:pathLst>
                <a:path h="1789014" w="1324563">
                  <a:moveTo>
                    <a:pt x="78509" y="0"/>
                  </a:moveTo>
                  <a:lnTo>
                    <a:pt x="1246054" y="0"/>
                  </a:lnTo>
                  <a:cubicBezTo>
                    <a:pt x="1266876" y="0"/>
                    <a:pt x="1286845" y="8271"/>
                    <a:pt x="1301568" y="22995"/>
                  </a:cubicBezTo>
                  <a:cubicBezTo>
                    <a:pt x="1316291" y="37718"/>
                    <a:pt x="1324563" y="57687"/>
                    <a:pt x="1324563" y="78509"/>
                  </a:cubicBezTo>
                  <a:lnTo>
                    <a:pt x="1324563" y="1710505"/>
                  </a:lnTo>
                  <a:cubicBezTo>
                    <a:pt x="1324563" y="1731327"/>
                    <a:pt x="1316291" y="1751296"/>
                    <a:pt x="1301568" y="1766019"/>
                  </a:cubicBezTo>
                  <a:cubicBezTo>
                    <a:pt x="1286845" y="1780743"/>
                    <a:pt x="1266876" y="1789014"/>
                    <a:pt x="1246054" y="1789014"/>
                  </a:cubicBezTo>
                  <a:lnTo>
                    <a:pt x="78509" y="1789014"/>
                  </a:lnTo>
                  <a:cubicBezTo>
                    <a:pt x="57687" y="1789014"/>
                    <a:pt x="37718" y="1780743"/>
                    <a:pt x="22995" y="1766019"/>
                  </a:cubicBezTo>
                  <a:cubicBezTo>
                    <a:pt x="8271" y="1751296"/>
                    <a:pt x="0" y="1731327"/>
                    <a:pt x="0" y="1710505"/>
                  </a:cubicBezTo>
                  <a:lnTo>
                    <a:pt x="0" y="78509"/>
                  </a:lnTo>
                  <a:cubicBezTo>
                    <a:pt x="0" y="57687"/>
                    <a:pt x="8271" y="37718"/>
                    <a:pt x="22995" y="22995"/>
                  </a:cubicBezTo>
                  <a:cubicBezTo>
                    <a:pt x="37718" y="8271"/>
                    <a:pt x="57687" y="0"/>
                    <a:pt x="78509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24563" cy="1827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66698" y="3624795"/>
            <a:ext cx="3779489" cy="2287678"/>
            <a:chOff x="0" y="0"/>
            <a:chExt cx="1586996" cy="9605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6996" cy="960589"/>
            </a:xfrm>
            <a:custGeom>
              <a:avLst/>
              <a:gdLst/>
              <a:ahLst/>
              <a:cxnLst/>
              <a:rect r="r" b="b" t="t" l="l"/>
              <a:pathLst>
                <a:path h="960589" w="1586996">
                  <a:moveTo>
                    <a:pt x="47113" y="0"/>
                  </a:moveTo>
                  <a:lnTo>
                    <a:pt x="1539882" y="0"/>
                  </a:lnTo>
                  <a:cubicBezTo>
                    <a:pt x="1565902" y="0"/>
                    <a:pt x="1586996" y="21093"/>
                    <a:pt x="1586996" y="47113"/>
                  </a:cubicBezTo>
                  <a:lnTo>
                    <a:pt x="1586996" y="913475"/>
                  </a:lnTo>
                  <a:cubicBezTo>
                    <a:pt x="1586996" y="925971"/>
                    <a:pt x="1582032" y="937954"/>
                    <a:pt x="1573197" y="946789"/>
                  </a:cubicBezTo>
                  <a:cubicBezTo>
                    <a:pt x="1564361" y="955625"/>
                    <a:pt x="1552378" y="960589"/>
                    <a:pt x="1539882" y="960589"/>
                  </a:cubicBezTo>
                  <a:lnTo>
                    <a:pt x="47113" y="960589"/>
                  </a:lnTo>
                  <a:cubicBezTo>
                    <a:pt x="21093" y="960589"/>
                    <a:pt x="0" y="939495"/>
                    <a:pt x="0" y="913475"/>
                  </a:cubicBezTo>
                  <a:lnTo>
                    <a:pt x="0" y="47113"/>
                  </a:lnTo>
                  <a:cubicBezTo>
                    <a:pt x="0" y="21093"/>
                    <a:pt x="21093" y="0"/>
                    <a:pt x="4711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46" r="0" b="-74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166698" y="6692374"/>
            <a:ext cx="3779489" cy="2287678"/>
            <a:chOff x="0" y="0"/>
            <a:chExt cx="1586996" cy="9605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86996" cy="960589"/>
            </a:xfrm>
            <a:custGeom>
              <a:avLst/>
              <a:gdLst/>
              <a:ahLst/>
              <a:cxnLst/>
              <a:rect r="r" b="b" t="t" l="l"/>
              <a:pathLst>
                <a:path h="960589" w="1586996">
                  <a:moveTo>
                    <a:pt x="47113" y="0"/>
                  </a:moveTo>
                  <a:lnTo>
                    <a:pt x="1539882" y="0"/>
                  </a:lnTo>
                  <a:cubicBezTo>
                    <a:pt x="1565902" y="0"/>
                    <a:pt x="1586996" y="21093"/>
                    <a:pt x="1586996" y="47113"/>
                  </a:cubicBezTo>
                  <a:lnTo>
                    <a:pt x="1586996" y="913475"/>
                  </a:lnTo>
                  <a:cubicBezTo>
                    <a:pt x="1586996" y="925971"/>
                    <a:pt x="1582032" y="937954"/>
                    <a:pt x="1573197" y="946789"/>
                  </a:cubicBezTo>
                  <a:cubicBezTo>
                    <a:pt x="1564361" y="955625"/>
                    <a:pt x="1552378" y="960589"/>
                    <a:pt x="1539882" y="960589"/>
                  </a:cubicBezTo>
                  <a:lnTo>
                    <a:pt x="47113" y="960589"/>
                  </a:lnTo>
                  <a:cubicBezTo>
                    <a:pt x="21093" y="960589"/>
                    <a:pt x="0" y="939495"/>
                    <a:pt x="0" y="913475"/>
                  </a:cubicBezTo>
                  <a:lnTo>
                    <a:pt x="0" y="47113"/>
                  </a:lnTo>
                  <a:cubicBezTo>
                    <a:pt x="0" y="21093"/>
                    <a:pt x="21093" y="0"/>
                    <a:pt x="47113" y="0"/>
                  </a:cubicBezTo>
                  <a:close/>
                </a:path>
              </a:pathLst>
            </a:custGeom>
            <a:blipFill>
              <a:blip r:embed="rId6"/>
              <a:stretch>
                <a:fillRect l="-76" t="0" r="-7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166698" y="3086541"/>
            <a:ext cx="3515594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IBM Plex Sans"/>
              </a:rPr>
              <a:t>Avant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66698" y="6026773"/>
            <a:ext cx="3515594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IBM Plex Sans"/>
              </a:rPr>
              <a:t>Après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680134" y="2465637"/>
            <a:ext cx="5029200" cy="6792663"/>
            <a:chOff x="0" y="0"/>
            <a:chExt cx="1324563" cy="17890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4563" cy="1789014"/>
            </a:xfrm>
            <a:custGeom>
              <a:avLst/>
              <a:gdLst/>
              <a:ahLst/>
              <a:cxnLst/>
              <a:rect r="r" b="b" t="t" l="l"/>
              <a:pathLst>
                <a:path h="1789014" w="1324563">
                  <a:moveTo>
                    <a:pt x="78509" y="0"/>
                  </a:moveTo>
                  <a:lnTo>
                    <a:pt x="1246054" y="0"/>
                  </a:lnTo>
                  <a:cubicBezTo>
                    <a:pt x="1266876" y="0"/>
                    <a:pt x="1286845" y="8271"/>
                    <a:pt x="1301568" y="22995"/>
                  </a:cubicBezTo>
                  <a:cubicBezTo>
                    <a:pt x="1316291" y="37718"/>
                    <a:pt x="1324563" y="57687"/>
                    <a:pt x="1324563" y="78509"/>
                  </a:cubicBezTo>
                  <a:lnTo>
                    <a:pt x="1324563" y="1710505"/>
                  </a:lnTo>
                  <a:cubicBezTo>
                    <a:pt x="1324563" y="1731327"/>
                    <a:pt x="1316291" y="1751296"/>
                    <a:pt x="1301568" y="1766019"/>
                  </a:cubicBezTo>
                  <a:cubicBezTo>
                    <a:pt x="1286845" y="1780743"/>
                    <a:pt x="1266876" y="1789014"/>
                    <a:pt x="1246054" y="1789014"/>
                  </a:cubicBezTo>
                  <a:lnTo>
                    <a:pt x="78509" y="1789014"/>
                  </a:lnTo>
                  <a:cubicBezTo>
                    <a:pt x="57687" y="1789014"/>
                    <a:pt x="37718" y="1780743"/>
                    <a:pt x="22995" y="1766019"/>
                  </a:cubicBezTo>
                  <a:cubicBezTo>
                    <a:pt x="8271" y="1751296"/>
                    <a:pt x="0" y="1731327"/>
                    <a:pt x="0" y="1710505"/>
                  </a:cubicBezTo>
                  <a:lnTo>
                    <a:pt x="0" y="78509"/>
                  </a:lnTo>
                  <a:cubicBezTo>
                    <a:pt x="0" y="57687"/>
                    <a:pt x="8271" y="37718"/>
                    <a:pt x="22995" y="22995"/>
                  </a:cubicBezTo>
                  <a:cubicBezTo>
                    <a:pt x="37718" y="8271"/>
                    <a:pt x="57687" y="0"/>
                    <a:pt x="78509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24563" cy="1827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304989" y="3926255"/>
            <a:ext cx="3779489" cy="1935713"/>
            <a:chOff x="0" y="0"/>
            <a:chExt cx="158699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6996" cy="812800"/>
            </a:xfrm>
            <a:custGeom>
              <a:avLst/>
              <a:gdLst/>
              <a:ahLst/>
              <a:cxnLst/>
              <a:rect r="r" b="b" t="t" l="l"/>
              <a:pathLst>
                <a:path h="812800" w="1586996">
                  <a:moveTo>
                    <a:pt x="47113" y="0"/>
                  </a:moveTo>
                  <a:lnTo>
                    <a:pt x="1539882" y="0"/>
                  </a:lnTo>
                  <a:cubicBezTo>
                    <a:pt x="1565902" y="0"/>
                    <a:pt x="1586996" y="21093"/>
                    <a:pt x="1586996" y="47113"/>
                  </a:cubicBezTo>
                  <a:lnTo>
                    <a:pt x="1586996" y="765687"/>
                  </a:lnTo>
                  <a:cubicBezTo>
                    <a:pt x="1586996" y="778182"/>
                    <a:pt x="1582032" y="790165"/>
                    <a:pt x="1573197" y="799001"/>
                  </a:cubicBezTo>
                  <a:cubicBezTo>
                    <a:pt x="1564361" y="807836"/>
                    <a:pt x="1552378" y="812800"/>
                    <a:pt x="1539882" y="812800"/>
                  </a:cubicBezTo>
                  <a:lnTo>
                    <a:pt x="47113" y="812800"/>
                  </a:lnTo>
                  <a:cubicBezTo>
                    <a:pt x="21093" y="812800"/>
                    <a:pt x="0" y="791707"/>
                    <a:pt x="0" y="765687"/>
                  </a:cubicBezTo>
                  <a:lnTo>
                    <a:pt x="0" y="47113"/>
                  </a:lnTo>
                  <a:cubicBezTo>
                    <a:pt x="0" y="21093"/>
                    <a:pt x="21093" y="0"/>
                    <a:pt x="47113" y="0"/>
                  </a:cubicBezTo>
                  <a:close/>
                </a:path>
              </a:pathLst>
            </a:custGeom>
            <a:blipFill>
              <a:blip r:embed="rId7"/>
              <a:stretch>
                <a:fillRect l="-1310" t="0" r="-131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304989" y="6874498"/>
            <a:ext cx="3779489" cy="1935713"/>
            <a:chOff x="0" y="0"/>
            <a:chExt cx="1586996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86996" cy="812800"/>
            </a:xfrm>
            <a:custGeom>
              <a:avLst/>
              <a:gdLst/>
              <a:ahLst/>
              <a:cxnLst/>
              <a:rect r="r" b="b" t="t" l="l"/>
              <a:pathLst>
                <a:path h="812800" w="1586996">
                  <a:moveTo>
                    <a:pt x="47113" y="0"/>
                  </a:moveTo>
                  <a:lnTo>
                    <a:pt x="1539882" y="0"/>
                  </a:lnTo>
                  <a:cubicBezTo>
                    <a:pt x="1565902" y="0"/>
                    <a:pt x="1586996" y="21093"/>
                    <a:pt x="1586996" y="47113"/>
                  </a:cubicBezTo>
                  <a:lnTo>
                    <a:pt x="1586996" y="765687"/>
                  </a:lnTo>
                  <a:cubicBezTo>
                    <a:pt x="1586996" y="778182"/>
                    <a:pt x="1582032" y="790165"/>
                    <a:pt x="1573197" y="799001"/>
                  </a:cubicBezTo>
                  <a:cubicBezTo>
                    <a:pt x="1564361" y="807836"/>
                    <a:pt x="1552378" y="812800"/>
                    <a:pt x="1539882" y="812800"/>
                  </a:cubicBezTo>
                  <a:lnTo>
                    <a:pt x="47113" y="812800"/>
                  </a:lnTo>
                  <a:cubicBezTo>
                    <a:pt x="21093" y="812800"/>
                    <a:pt x="0" y="791707"/>
                    <a:pt x="0" y="765687"/>
                  </a:cubicBezTo>
                  <a:lnTo>
                    <a:pt x="0" y="47113"/>
                  </a:lnTo>
                  <a:cubicBezTo>
                    <a:pt x="0" y="21093"/>
                    <a:pt x="21093" y="0"/>
                    <a:pt x="47113" y="0"/>
                  </a:cubicBezTo>
                  <a:close/>
                </a:path>
              </a:pathLst>
            </a:custGeom>
            <a:blipFill>
              <a:blip r:embed="rId8"/>
              <a:stretch>
                <a:fillRect l="-1029" t="0" r="-1029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436937" y="3070031"/>
            <a:ext cx="35155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</a:rPr>
              <a:t>Avant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44147" y="6026773"/>
            <a:ext cx="35155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</a:rPr>
              <a:t>Après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10629" y="2536016"/>
            <a:ext cx="35155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 Bold"/>
              </a:rPr>
              <a:t>Grad-CAM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16547" y="2544272"/>
            <a:ext cx="3515594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IBM Plex Sans Bold"/>
              </a:rPr>
              <a:t>Occlusion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3926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25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14471" y="6843880"/>
            <a:ext cx="3306721" cy="2289159"/>
            <a:chOff x="0" y="0"/>
            <a:chExt cx="6813453" cy="4716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620"/>
              <a:ext cx="6818533" cy="4726940"/>
            </a:xfrm>
            <a:custGeom>
              <a:avLst/>
              <a:gdLst/>
              <a:ahLst/>
              <a:cxnLst/>
              <a:rect r="r" b="b" t="t" l="l"/>
              <a:pathLst>
                <a:path h="4726940" w="6818533">
                  <a:moveTo>
                    <a:pt x="4820670" y="4662170"/>
                  </a:moveTo>
                  <a:cubicBezTo>
                    <a:pt x="4781245" y="4669790"/>
                    <a:pt x="4750779" y="4679950"/>
                    <a:pt x="4720314" y="4682490"/>
                  </a:cubicBezTo>
                  <a:cubicBezTo>
                    <a:pt x="4548275" y="4692650"/>
                    <a:pt x="4378029" y="4702810"/>
                    <a:pt x="4205990" y="4711700"/>
                  </a:cubicBezTo>
                  <a:cubicBezTo>
                    <a:pt x="4118178" y="4715510"/>
                    <a:pt x="4030367" y="4719320"/>
                    <a:pt x="3942555" y="4720590"/>
                  </a:cubicBezTo>
                  <a:cubicBezTo>
                    <a:pt x="3847576" y="4723130"/>
                    <a:pt x="3752596" y="4726940"/>
                    <a:pt x="3659408" y="4724400"/>
                  </a:cubicBezTo>
                  <a:cubicBezTo>
                    <a:pt x="3569805" y="4723130"/>
                    <a:pt x="3480201" y="4719320"/>
                    <a:pt x="3394182" y="4707890"/>
                  </a:cubicBezTo>
                  <a:cubicBezTo>
                    <a:pt x="3283074" y="4693920"/>
                    <a:pt x="3170173" y="4693920"/>
                    <a:pt x="3060857" y="4681220"/>
                  </a:cubicBezTo>
                  <a:cubicBezTo>
                    <a:pt x="2775917" y="4648200"/>
                    <a:pt x="2485602" y="4657090"/>
                    <a:pt x="2198871" y="4643120"/>
                  </a:cubicBezTo>
                  <a:cubicBezTo>
                    <a:pt x="2037585" y="4635500"/>
                    <a:pt x="1876298" y="4617720"/>
                    <a:pt x="1715012" y="4602480"/>
                  </a:cubicBezTo>
                  <a:cubicBezTo>
                    <a:pt x="1532220" y="4585970"/>
                    <a:pt x="1349429" y="4566920"/>
                    <a:pt x="1164846" y="4549140"/>
                  </a:cubicBezTo>
                  <a:cubicBezTo>
                    <a:pt x="1030441" y="4536440"/>
                    <a:pt x="894243" y="4523740"/>
                    <a:pt x="759838" y="4511040"/>
                  </a:cubicBezTo>
                  <a:cubicBezTo>
                    <a:pt x="756254" y="4511040"/>
                    <a:pt x="752670" y="4509770"/>
                    <a:pt x="749086" y="4509770"/>
                  </a:cubicBezTo>
                  <a:cubicBezTo>
                    <a:pt x="636185" y="4475480"/>
                    <a:pt x="516116" y="4448810"/>
                    <a:pt x="412176" y="4404360"/>
                  </a:cubicBezTo>
                  <a:cubicBezTo>
                    <a:pt x="236553" y="4328160"/>
                    <a:pt x="161286" y="4206240"/>
                    <a:pt x="154118" y="4062730"/>
                  </a:cubicBezTo>
                  <a:cubicBezTo>
                    <a:pt x="152326" y="4013200"/>
                    <a:pt x="143366" y="3964940"/>
                    <a:pt x="143366" y="3915410"/>
                  </a:cubicBezTo>
                  <a:cubicBezTo>
                    <a:pt x="145158" y="3846830"/>
                    <a:pt x="152326" y="3779520"/>
                    <a:pt x="157702" y="3712210"/>
                  </a:cubicBezTo>
                  <a:cubicBezTo>
                    <a:pt x="172039" y="3511550"/>
                    <a:pt x="179207" y="3310890"/>
                    <a:pt x="157702" y="3110230"/>
                  </a:cubicBezTo>
                  <a:cubicBezTo>
                    <a:pt x="137989" y="2929890"/>
                    <a:pt x="120069" y="2750820"/>
                    <a:pt x="100356" y="2570480"/>
                  </a:cubicBezTo>
                  <a:cubicBezTo>
                    <a:pt x="87811" y="2454910"/>
                    <a:pt x="71683" y="2340610"/>
                    <a:pt x="60930" y="2225040"/>
                  </a:cubicBezTo>
                  <a:cubicBezTo>
                    <a:pt x="53762" y="2148840"/>
                    <a:pt x="55554" y="2071370"/>
                    <a:pt x="48386" y="1995170"/>
                  </a:cubicBezTo>
                  <a:cubicBezTo>
                    <a:pt x="44802" y="1951990"/>
                    <a:pt x="25089" y="1910080"/>
                    <a:pt x="23297" y="1866900"/>
                  </a:cubicBezTo>
                  <a:cubicBezTo>
                    <a:pt x="16129" y="1762760"/>
                    <a:pt x="14337" y="1657350"/>
                    <a:pt x="10752" y="1551940"/>
                  </a:cubicBezTo>
                  <a:cubicBezTo>
                    <a:pt x="8960" y="1511300"/>
                    <a:pt x="0" y="1470660"/>
                    <a:pt x="1792" y="1430020"/>
                  </a:cubicBezTo>
                  <a:cubicBezTo>
                    <a:pt x="3584" y="1366520"/>
                    <a:pt x="14337" y="1303020"/>
                    <a:pt x="16129" y="1239520"/>
                  </a:cubicBezTo>
                  <a:cubicBezTo>
                    <a:pt x="17921" y="1165860"/>
                    <a:pt x="7168" y="1092200"/>
                    <a:pt x="10752" y="1019810"/>
                  </a:cubicBezTo>
                  <a:cubicBezTo>
                    <a:pt x="10752" y="949960"/>
                    <a:pt x="23297" y="881380"/>
                    <a:pt x="35841" y="811530"/>
                  </a:cubicBezTo>
                  <a:cubicBezTo>
                    <a:pt x="39426" y="787400"/>
                    <a:pt x="64515" y="765810"/>
                    <a:pt x="71683" y="741680"/>
                  </a:cubicBezTo>
                  <a:cubicBezTo>
                    <a:pt x="102148" y="622300"/>
                    <a:pt x="134405" y="502920"/>
                    <a:pt x="213256" y="392430"/>
                  </a:cubicBezTo>
                  <a:cubicBezTo>
                    <a:pt x="231177" y="368300"/>
                    <a:pt x="259850" y="346710"/>
                    <a:pt x="286731" y="327660"/>
                  </a:cubicBezTo>
                  <a:cubicBezTo>
                    <a:pt x="295692" y="321310"/>
                    <a:pt x="317197" y="325120"/>
                    <a:pt x="322573" y="325120"/>
                  </a:cubicBezTo>
                  <a:cubicBezTo>
                    <a:pt x="335117" y="308610"/>
                    <a:pt x="342286" y="292100"/>
                    <a:pt x="356622" y="284480"/>
                  </a:cubicBezTo>
                  <a:cubicBezTo>
                    <a:pt x="433681" y="242570"/>
                    <a:pt x="514324" y="212090"/>
                    <a:pt x="614680" y="204470"/>
                  </a:cubicBezTo>
                  <a:cubicBezTo>
                    <a:pt x="689947" y="198120"/>
                    <a:pt x="763422" y="175260"/>
                    <a:pt x="838689" y="162560"/>
                  </a:cubicBezTo>
                  <a:cubicBezTo>
                    <a:pt x="930085" y="147320"/>
                    <a:pt x="1021480" y="129540"/>
                    <a:pt x="1116460" y="120650"/>
                  </a:cubicBezTo>
                  <a:cubicBezTo>
                    <a:pt x="1202479" y="113030"/>
                    <a:pt x="1284915" y="96520"/>
                    <a:pt x="1372726" y="91440"/>
                  </a:cubicBezTo>
                  <a:cubicBezTo>
                    <a:pt x="1462330" y="86360"/>
                    <a:pt x="1551933" y="71120"/>
                    <a:pt x="1643329" y="66040"/>
                  </a:cubicBezTo>
                  <a:cubicBezTo>
                    <a:pt x="1890635" y="53340"/>
                    <a:pt x="2139732" y="44450"/>
                    <a:pt x="2387038" y="34290"/>
                  </a:cubicBezTo>
                  <a:cubicBezTo>
                    <a:pt x="2447969" y="31750"/>
                    <a:pt x="2508899" y="34290"/>
                    <a:pt x="2569829" y="35560"/>
                  </a:cubicBezTo>
                  <a:cubicBezTo>
                    <a:pt x="2600295" y="36830"/>
                    <a:pt x="2630760" y="41910"/>
                    <a:pt x="2663017" y="44450"/>
                  </a:cubicBezTo>
                  <a:cubicBezTo>
                    <a:pt x="2677353" y="45720"/>
                    <a:pt x="2691690" y="41910"/>
                    <a:pt x="2706027" y="41910"/>
                  </a:cubicBezTo>
                  <a:cubicBezTo>
                    <a:pt x="2749036" y="41910"/>
                    <a:pt x="2793838" y="41910"/>
                    <a:pt x="2836848" y="40640"/>
                  </a:cubicBezTo>
                  <a:cubicBezTo>
                    <a:pt x="2919283" y="38100"/>
                    <a:pt x="3003511" y="31750"/>
                    <a:pt x="3085946" y="31750"/>
                  </a:cubicBezTo>
                  <a:cubicBezTo>
                    <a:pt x="3166589" y="31750"/>
                    <a:pt x="3247232" y="35560"/>
                    <a:pt x="3327875" y="38100"/>
                  </a:cubicBezTo>
                  <a:lnTo>
                    <a:pt x="3392390" y="38100"/>
                  </a:lnTo>
                  <a:cubicBezTo>
                    <a:pt x="3490954" y="35560"/>
                    <a:pt x="3587726" y="35560"/>
                    <a:pt x="3686289" y="31750"/>
                  </a:cubicBezTo>
                  <a:cubicBezTo>
                    <a:pt x="3781269" y="27940"/>
                    <a:pt x="3874457" y="19050"/>
                    <a:pt x="3969437" y="15240"/>
                  </a:cubicBezTo>
                  <a:cubicBezTo>
                    <a:pt x="4014238" y="12700"/>
                    <a:pt x="4060832" y="12700"/>
                    <a:pt x="4105634" y="19050"/>
                  </a:cubicBezTo>
                  <a:cubicBezTo>
                    <a:pt x="4173732" y="27940"/>
                    <a:pt x="4238247" y="33020"/>
                    <a:pt x="4306346" y="19050"/>
                  </a:cubicBezTo>
                  <a:cubicBezTo>
                    <a:pt x="4331435" y="13970"/>
                    <a:pt x="4363692" y="22860"/>
                    <a:pt x="4392365" y="25400"/>
                  </a:cubicBezTo>
                  <a:cubicBezTo>
                    <a:pt x="4404910" y="26670"/>
                    <a:pt x="4419247" y="29210"/>
                    <a:pt x="4426415" y="25400"/>
                  </a:cubicBezTo>
                  <a:cubicBezTo>
                    <a:pt x="4474801" y="0"/>
                    <a:pt x="4519602" y="6350"/>
                    <a:pt x="4566196" y="27940"/>
                  </a:cubicBezTo>
                  <a:cubicBezTo>
                    <a:pt x="4571573" y="30480"/>
                    <a:pt x="4585909" y="24130"/>
                    <a:pt x="4596661" y="24130"/>
                  </a:cubicBezTo>
                  <a:cubicBezTo>
                    <a:pt x="4639671" y="24130"/>
                    <a:pt x="4682680" y="24130"/>
                    <a:pt x="4727482" y="25400"/>
                  </a:cubicBezTo>
                  <a:cubicBezTo>
                    <a:pt x="4759740" y="26670"/>
                    <a:pt x="4790205" y="34290"/>
                    <a:pt x="4822462" y="36830"/>
                  </a:cubicBezTo>
                  <a:cubicBezTo>
                    <a:pt x="4892353" y="43180"/>
                    <a:pt x="4964036" y="53340"/>
                    <a:pt x="5035719" y="53340"/>
                  </a:cubicBezTo>
                  <a:cubicBezTo>
                    <a:pt x="5170124" y="54610"/>
                    <a:pt x="5304529" y="58420"/>
                    <a:pt x="5437143" y="78740"/>
                  </a:cubicBezTo>
                  <a:cubicBezTo>
                    <a:pt x="5560795" y="97790"/>
                    <a:pt x="5688032" y="97790"/>
                    <a:pt x="5813477" y="113030"/>
                  </a:cubicBezTo>
                  <a:cubicBezTo>
                    <a:pt x="5888744" y="121920"/>
                    <a:pt x="5965803" y="138430"/>
                    <a:pt x="6030318" y="165100"/>
                  </a:cubicBezTo>
                  <a:cubicBezTo>
                    <a:pt x="6100209" y="193040"/>
                    <a:pt x="6153971" y="238760"/>
                    <a:pt x="6216693" y="276860"/>
                  </a:cubicBezTo>
                  <a:cubicBezTo>
                    <a:pt x="6239990" y="290830"/>
                    <a:pt x="6274040" y="300990"/>
                    <a:pt x="6290168" y="318770"/>
                  </a:cubicBezTo>
                  <a:cubicBezTo>
                    <a:pt x="6336762" y="367030"/>
                    <a:pt x="6377980" y="417830"/>
                    <a:pt x="6419197" y="468630"/>
                  </a:cubicBezTo>
                  <a:cubicBezTo>
                    <a:pt x="6449663" y="505460"/>
                    <a:pt x="6480128" y="543560"/>
                    <a:pt x="6503425" y="581660"/>
                  </a:cubicBezTo>
                  <a:cubicBezTo>
                    <a:pt x="6528513" y="626110"/>
                    <a:pt x="6548226" y="671830"/>
                    <a:pt x="6567939" y="718820"/>
                  </a:cubicBezTo>
                  <a:cubicBezTo>
                    <a:pt x="6598404" y="792480"/>
                    <a:pt x="6634246" y="866140"/>
                    <a:pt x="6653958" y="942340"/>
                  </a:cubicBezTo>
                  <a:cubicBezTo>
                    <a:pt x="6682632" y="1049020"/>
                    <a:pt x="6696969" y="1158240"/>
                    <a:pt x="6718473" y="1266190"/>
                  </a:cubicBezTo>
                  <a:cubicBezTo>
                    <a:pt x="6725641" y="1301750"/>
                    <a:pt x="6734601" y="1337310"/>
                    <a:pt x="6738186" y="1372870"/>
                  </a:cubicBezTo>
                  <a:cubicBezTo>
                    <a:pt x="6748938" y="1474470"/>
                    <a:pt x="6756106" y="1574800"/>
                    <a:pt x="6765067" y="1676400"/>
                  </a:cubicBezTo>
                  <a:cubicBezTo>
                    <a:pt x="6777612" y="1802130"/>
                    <a:pt x="6795532" y="1926590"/>
                    <a:pt x="6804492" y="2052320"/>
                  </a:cubicBezTo>
                  <a:cubicBezTo>
                    <a:pt x="6813453" y="2172970"/>
                    <a:pt x="6818533" y="2294890"/>
                    <a:pt x="6815992" y="2416810"/>
                  </a:cubicBezTo>
                  <a:cubicBezTo>
                    <a:pt x="6811661" y="2620010"/>
                    <a:pt x="6797324" y="2821940"/>
                    <a:pt x="6782988" y="3025140"/>
                  </a:cubicBezTo>
                  <a:cubicBezTo>
                    <a:pt x="6774028" y="3150870"/>
                    <a:pt x="6761483" y="3275330"/>
                    <a:pt x="6743562" y="3399790"/>
                  </a:cubicBezTo>
                  <a:cubicBezTo>
                    <a:pt x="6725641" y="3524250"/>
                    <a:pt x="6698760" y="3647440"/>
                    <a:pt x="6679047" y="3771900"/>
                  </a:cubicBezTo>
                  <a:cubicBezTo>
                    <a:pt x="6664711" y="3858260"/>
                    <a:pt x="6661127" y="3944620"/>
                    <a:pt x="6644998" y="4029710"/>
                  </a:cubicBezTo>
                  <a:cubicBezTo>
                    <a:pt x="6630662" y="4107180"/>
                    <a:pt x="6576899" y="4175760"/>
                    <a:pt x="6505217" y="4232910"/>
                  </a:cubicBezTo>
                  <a:cubicBezTo>
                    <a:pt x="6446079" y="4281170"/>
                    <a:pt x="6399485" y="4335780"/>
                    <a:pt x="6338554" y="4382770"/>
                  </a:cubicBezTo>
                  <a:cubicBezTo>
                    <a:pt x="6284792" y="4424680"/>
                    <a:pt x="6225653" y="4466590"/>
                    <a:pt x="6132466" y="4467860"/>
                  </a:cubicBezTo>
                  <a:cubicBezTo>
                    <a:pt x="6110961" y="4467860"/>
                    <a:pt x="6091248" y="4483100"/>
                    <a:pt x="6069744" y="4490720"/>
                  </a:cubicBezTo>
                  <a:cubicBezTo>
                    <a:pt x="5978348" y="4518660"/>
                    <a:pt x="5883368" y="4542790"/>
                    <a:pt x="5793764" y="4573270"/>
                  </a:cubicBezTo>
                  <a:cubicBezTo>
                    <a:pt x="5628894" y="4629150"/>
                    <a:pt x="5451479" y="4638040"/>
                    <a:pt x="5274064" y="4643120"/>
                  </a:cubicBezTo>
                  <a:cubicBezTo>
                    <a:pt x="5205966" y="4645660"/>
                    <a:pt x="5136075" y="4641850"/>
                    <a:pt x="5067976" y="4645660"/>
                  </a:cubicBezTo>
                  <a:cubicBezTo>
                    <a:pt x="5033926" y="4646930"/>
                    <a:pt x="5001670" y="4658360"/>
                    <a:pt x="4969412" y="4663440"/>
                  </a:cubicBezTo>
                  <a:cubicBezTo>
                    <a:pt x="4955075" y="4665980"/>
                    <a:pt x="4940739" y="4664710"/>
                    <a:pt x="4924610" y="4665980"/>
                  </a:cubicBezTo>
                  <a:cubicBezTo>
                    <a:pt x="4903105" y="4667250"/>
                    <a:pt x="4881600" y="4671060"/>
                    <a:pt x="4860096" y="4669790"/>
                  </a:cubicBezTo>
                  <a:cubicBezTo>
                    <a:pt x="4838591" y="4667250"/>
                    <a:pt x="4824254" y="4662170"/>
                    <a:pt x="482067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1995" t="-26" r="-1981" b="-2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14471" y="3741486"/>
            <a:ext cx="3306721" cy="2395349"/>
            <a:chOff x="0" y="0"/>
            <a:chExt cx="6511401" cy="471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6516481" cy="4726940"/>
            </a:xfrm>
            <a:custGeom>
              <a:avLst/>
              <a:gdLst/>
              <a:ahLst/>
              <a:cxnLst/>
              <a:rect r="r" b="b" t="t" l="l"/>
              <a:pathLst>
                <a:path h="4726940" w="6516481">
                  <a:moveTo>
                    <a:pt x="4606962" y="4662170"/>
                  </a:moveTo>
                  <a:cubicBezTo>
                    <a:pt x="4569284" y="4669790"/>
                    <a:pt x="4540169" y="4679950"/>
                    <a:pt x="4511054" y="4682490"/>
                  </a:cubicBezTo>
                  <a:cubicBezTo>
                    <a:pt x="4346643" y="4692650"/>
                    <a:pt x="4183943" y="4702810"/>
                    <a:pt x="4019531" y="4711700"/>
                  </a:cubicBezTo>
                  <a:cubicBezTo>
                    <a:pt x="3935612" y="4715510"/>
                    <a:pt x="3851694" y="4719320"/>
                    <a:pt x="3767775" y="4720590"/>
                  </a:cubicBezTo>
                  <a:cubicBezTo>
                    <a:pt x="3677006" y="4723130"/>
                    <a:pt x="3586237" y="4726940"/>
                    <a:pt x="3497181" y="4724400"/>
                  </a:cubicBezTo>
                  <a:cubicBezTo>
                    <a:pt x="3411549" y="4723130"/>
                    <a:pt x="3325918" y="4719320"/>
                    <a:pt x="3243712" y="4707890"/>
                  </a:cubicBezTo>
                  <a:cubicBezTo>
                    <a:pt x="3137529" y="4693920"/>
                    <a:pt x="3029634" y="4693920"/>
                    <a:pt x="2925164" y="4681220"/>
                  </a:cubicBezTo>
                  <a:cubicBezTo>
                    <a:pt x="2652856" y="4648200"/>
                    <a:pt x="2375411" y="4657090"/>
                    <a:pt x="2101391" y="4643120"/>
                  </a:cubicBezTo>
                  <a:cubicBezTo>
                    <a:pt x="1947255" y="4635500"/>
                    <a:pt x="1793119" y="4617720"/>
                    <a:pt x="1638982" y="4602480"/>
                  </a:cubicBezTo>
                  <a:cubicBezTo>
                    <a:pt x="1464295" y="4585970"/>
                    <a:pt x="1289607" y="4566920"/>
                    <a:pt x="1113206" y="4549140"/>
                  </a:cubicBezTo>
                  <a:cubicBezTo>
                    <a:pt x="984759" y="4536440"/>
                    <a:pt x="854600" y="4523740"/>
                    <a:pt x="726153" y="4511040"/>
                  </a:cubicBezTo>
                  <a:cubicBezTo>
                    <a:pt x="722728" y="4511040"/>
                    <a:pt x="719303" y="4509770"/>
                    <a:pt x="715877" y="4509770"/>
                  </a:cubicBezTo>
                  <a:cubicBezTo>
                    <a:pt x="607982" y="4475480"/>
                    <a:pt x="493236" y="4448810"/>
                    <a:pt x="393904" y="4404360"/>
                  </a:cubicBezTo>
                  <a:cubicBezTo>
                    <a:pt x="226067" y="4328160"/>
                    <a:pt x="154136" y="4206240"/>
                    <a:pt x="147286" y="4062730"/>
                  </a:cubicBezTo>
                  <a:cubicBezTo>
                    <a:pt x="145573" y="4013200"/>
                    <a:pt x="137010" y="3964940"/>
                    <a:pt x="137010" y="3915410"/>
                  </a:cubicBezTo>
                  <a:cubicBezTo>
                    <a:pt x="138723" y="3846830"/>
                    <a:pt x="145573" y="3779520"/>
                    <a:pt x="150711" y="3712210"/>
                  </a:cubicBezTo>
                  <a:cubicBezTo>
                    <a:pt x="164412" y="3511550"/>
                    <a:pt x="171263" y="3310890"/>
                    <a:pt x="150711" y="3110230"/>
                  </a:cubicBezTo>
                  <a:cubicBezTo>
                    <a:pt x="131872" y="2929890"/>
                    <a:pt x="114746" y="2750820"/>
                    <a:pt x="95907" y="2570480"/>
                  </a:cubicBezTo>
                  <a:cubicBezTo>
                    <a:pt x="83919" y="2454910"/>
                    <a:pt x="68505" y="2340610"/>
                    <a:pt x="58229" y="2225040"/>
                  </a:cubicBezTo>
                  <a:cubicBezTo>
                    <a:pt x="51379" y="2148840"/>
                    <a:pt x="53091" y="2071370"/>
                    <a:pt x="46241" y="1995170"/>
                  </a:cubicBezTo>
                  <a:cubicBezTo>
                    <a:pt x="42816" y="1951990"/>
                    <a:pt x="23977" y="1910080"/>
                    <a:pt x="22264" y="1866900"/>
                  </a:cubicBezTo>
                  <a:cubicBezTo>
                    <a:pt x="15414" y="1762760"/>
                    <a:pt x="13701" y="1657350"/>
                    <a:pt x="10276" y="1551940"/>
                  </a:cubicBezTo>
                  <a:cubicBezTo>
                    <a:pt x="8563" y="1511300"/>
                    <a:pt x="0" y="1470660"/>
                    <a:pt x="1713" y="1430020"/>
                  </a:cubicBezTo>
                  <a:cubicBezTo>
                    <a:pt x="3425" y="1366520"/>
                    <a:pt x="13701" y="1303020"/>
                    <a:pt x="15414" y="1239520"/>
                  </a:cubicBezTo>
                  <a:cubicBezTo>
                    <a:pt x="17126" y="1165860"/>
                    <a:pt x="6851" y="1092200"/>
                    <a:pt x="10276" y="1019810"/>
                  </a:cubicBezTo>
                  <a:cubicBezTo>
                    <a:pt x="10276" y="949960"/>
                    <a:pt x="22264" y="881380"/>
                    <a:pt x="34253" y="811530"/>
                  </a:cubicBezTo>
                  <a:cubicBezTo>
                    <a:pt x="37678" y="787400"/>
                    <a:pt x="61655" y="765810"/>
                    <a:pt x="68505" y="741680"/>
                  </a:cubicBezTo>
                  <a:cubicBezTo>
                    <a:pt x="97620" y="622300"/>
                    <a:pt x="128447" y="502920"/>
                    <a:pt x="203802" y="392430"/>
                  </a:cubicBezTo>
                  <a:cubicBezTo>
                    <a:pt x="220929" y="368300"/>
                    <a:pt x="248331" y="346710"/>
                    <a:pt x="274020" y="327660"/>
                  </a:cubicBezTo>
                  <a:cubicBezTo>
                    <a:pt x="282583" y="321310"/>
                    <a:pt x="303135" y="325120"/>
                    <a:pt x="308273" y="325120"/>
                  </a:cubicBezTo>
                  <a:cubicBezTo>
                    <a:pt x="320261" y="308610"/>
                    <a:pt x="327111" y="292100"/>
                    <a:pt x="340812" y="284480"/>
                  </a:cubicBezTo>
                  <a:cubicBezTo>
                    <a:pt x="414455" y="242570"/>
                    <a:pt x="491523" y="212090"/>
                    <a:pt x="587430" y="204470"/>
                  </a:cubicBezTo>
                  <a:cubicBezTo>
                    <a:pt x="659361" y="198120"/>
                    <a:pt x="729578" y="175260"/>
                    <a:pt x="801509" y="162560"/>
                  </a:cubicBezTo>
                  <a:cubicBezTo>
                    <a:pt x="888853" y="147320"/>
                    <a:pt x="976196" y="129540"/>
                    <a:pt x="1066965" y="120650"/>
                  </a:cubicBezTo>
                  <a:cubicBezTo>
                    <a:pt x="1149171" y="113030"/>
                    <a:pt x="1227952" y="96520"/>
                    <a:pt x="1311871" y="91440"/>
                  </a:cubicBezTo>
                  <a:cubicBezTo>
                    <a:pt x="1397502" y="86360"/>
                    <a:pt x="1483133" y="71120"/>
                    <a:pt x="1570477" y="66040"/>
                  </a:cubicBezTo>
                  <a:cubicBezTo>
                    <a:pt x="1806820" y="53340"/>
                    <a:pt x="2044874" y="44450"/>
                    <a:pt x="2281217" y="34290"/>
                  </a:cubicBezTo>
                  <a:cubicBezTo>
                    <a:pt x="2339446" y="31750"/>
                    <a:pt x="2397675" y="34290"/>
                    <a:pt x="2455904" y="35560"/>
                  </a:cubicBezTo>
                  <a:cubicBezTo>
                    <a:pt x="2485019" y="36830"/>
                    <a:pt x="2514134" y="41910"/>
                    <a:pt x="2544961" y="44450"/>
                  </a:cubicBezTo>
                  <a:cubicBezTo>
                    <a:pt x="2558662" y="45720"/>
                    <a:pt x="2572363" y="41910"/>
                    <a:pt x="2586064" y="41910"/>
                  </a:cubicBezTo>
                  <a:cubicBezTo>
                    <a:pt x="2627167" y="41910"/>
                    <a:pt x="2669983" y="41910"/>
                    <a:pt x="2711086" y="40640"/>
                  </a:cubicBezTo>
                  <a:cubicBezTo>
                    <a:pt x="2789866" y="38100"/>
                    <a:pt x="2870360" y="31750"/>
                    <a:pt x="2949141" y="31750"/>
                  </a:cubicBezTo>
                  <a:cubicBezTo>
                    <a:pt x="3026209" y="31750"/>
                    <a:pt x="3103277" y="35560"/>
                    <a:pt x="3180345" y="38100"/>
                  </a:cubicBezTo>
                  <a:lnTo>
                    <a:pt x="3241999" y="38100"/>
                  </a:lnTo>
                  <a:cubicBezTo>
                    <a:pt x="3336194" y="35560"/>
                    <a:pt x="3428676" y="35560"/>
                    <a:pt x="3522870" y="31750"/>
                  </a:cubicBezTo>
                  <a:cubicBezTo>
                    <a:pt x="3613639" y="27940"/>
                    <a:pt x="3702696" y="19050"/>
                    <a:pt x="3793465" y="15240"/>
                  </a:cubicBezTo>
                  <a:cubicBezTo>
                    <a:pt x="3836280" y="12700"/>
                    <a:pt x="3880809" y="12700"/>
                    <a:pt x="3923624" y="19050"/>
                  </a:cubicBezTo>
                  <a:cubicBezTo>
                    <a:pt x="3988704" y="27940"/>
                    <a:pt x="4050359" y="33020"/>
                    <a:pt x="4115438" y="19050"/>
                  </a:cubicBezTo>
                  <a:cubicBezTo>
                    <a:pt x="4139415" y="13970"/>
                    <a:pt x="4170242" y="22860"/>
                    <a:pt x="4197645" y="25400"/>
                  </a:cubicBezTo>
                  <a:cubicBezTo>
                    <a:pt x="4209633" y="26670"/>
                    <a:pt x="4223334" y="29210"/>
                    <a:pt x="4230184" y="25400"/>
                  </a:cubicBezTo>
                  <a:cubicBezTo>
                    <a:pt x="4276425" y="0"/>
                    <a:pt x="4319241" y="6350"/>
                    <a:pt x="4363769" y="27940"/>
                  </a:cubicBezTo>
                  <a:cubicBezTo>
                    <a:pt x="4368907" y="30480"/>
                    <a:pt x="4382608" y="24130"/>
                    <a:pt x="4392883" y="24130"/>
                  </a:cubicBezTo>
                  <a:cubicBezTo>
                    <a:pt x="4433986" y="24130"/>
                    <a:pt x="4475089" y="24130"/>
                    <a:pt x="4517905" y="25400"/>
                  </a:cubicBezTo>
                  <a:cubicBezTo>
                    <a:pt x="4548732" y="26670"/>
                    <a:pt x="4577847" y="34290"/>
                    <a:pt x="4608675" y="36830"/>
                  </a:cubicBezTo>
                  <a:cubicBezTo>
                    <a:pt x="4675467" y="43180"/>
                    <a:pt x="4743972" y="53340"/>
                    <a:pt x="4812477" y="53340"/>
                  </a:cubicBezTo>
                  <a:cubicBezTo>
                    <a:pt x="4940924" y="54610"/>
                    <a:pt x="5069370" y="58420"/>
                    <a:pt x="5196105" y="78740"/>
                  </a:cubicBezTo>
                  <a:cubicBezTo>
                    <a:pt x="5314276" y="97790"/>
                    <a:pt x="5435872" y="97790"/>
                    <a:pt x="5555756" y="113030"/>
                  </a:cubicBezTo>
                  <a:cubicBezTo>
                    <a:pt x="5627686" y="121920"/>
                    <a:pt x="5701329" y="138430"/>
                    <a:pt x="5762984" y="165100"/>
                  </a:cubicBezTo>
                  <a:cubicBezTo>
                    <a:pt x="5829776" y="193040"/>
                    <a:pt x="5881155" y="238760"/>
                    <a:pt x="5941097" y="276860"/>
                  </a:cubicBezTo>
                  <a:cubicBezTo>
                    <a:pt x="5963361" y="290830"/>
                    <a:pt x="5995901" y="300990"/>
                    <a:pt x="6011314" y="318770"/>
                  </a:cubicBezTo>
                  <a:cubicBezTo>
                    <a:pt x="6055843" y="367030"/>
                    <a:pt x="6095233" y="417830"/>
                    <a:pt x="6134624" y="468630"/>
                  </a:cubicBezTo>
                  <a:cubicBezTo>
                    <a:pt x="6163738" y="505460"/>
                    <a:pt x="6192853" y="543560"/>
                    <a:pt x="6215117" y="581660"/>
                  </a:cubicBezTo>
                  <a:cubicBezTo>
                    <a:pt x="6239093" y="626110"/>
                    <a:pt x="6257932" y="671830"/>
                    <a:pt x="6276771" y="718820"/>
                  </a:cubicBezTo>
                  <a:cubicBezTo>
                    <a:pt x="6305886" y="792480"/>
                    <a:pt x="6340139" y="866140"/>
                    <a:pt x="6358977" y="942340"/>
                  </a:cubicBezTo>
                  <a:cubicBezTo>
                    <a:pt x="6386379" y="1049020"/>
                    <a:pt x="6400080" y="1158240"/>
                    <a:pt x="6420632" y="1266190"/>
                  </a:cubicBezTo>
                  <a:cubicBezTo>
                    <a:pt x="6427482" y="1301750"/>
                    <a:pt x="6436045" y="1337310"/>
                    <a:pt x="6439471" y="1372870"/>
                  </a:cubicBezTo>
                  <a:cubicBezTo>
                    <a:pt x="6449747" y="1474470"/>
                    <a:pt x="6456597" y="1574800"/>
                    <a:pt x="6465160" y="1676400"/>
                  </a:cubicBezTo>
                  <a:cubicBezTo>
                    <a:pt x="6477148" y="1802130"/>
                    <a:pt x="6494275" y="1926590"/>
                    <a:pt x="6502838" y="2052320"/>
                  </a:cubicBezTo>
                  <a:cubicBezTo>
                    <a:pt x="6511401" y="2172970"/>
                    <a:pt x="6516481" y="2294890"/>
                    <a:pt x="6513941" y="2416810"/>
                  </a:cubicBezTo>
                  <a:cubicBezTo>
                    <a:pt x="6509689" y="2620010"/>
                    <a:pt x="6495987" y="2821940"/>
                    <a:pt x="6482286" y="3025140"/>
                  </a:cubicBezTo>
                  <a:cubicBezTo>
                    <a:pt x="6473723" y="3150870"/>
                    <a:pt x="6461735" y="3275330"/>
                    <a:pt x="6444608" y="3399790"/>
                  </a:cubicBezTo>
                  <a:cubicBezTo>
                    <a:pt x="6427482" y="3524250"/>
                    <a:pt x="6401793" y="3647440"/>
                    <a:pt x="6382954" y="3771900"/>
                  </a:cubicBezTo>
                  <a:cubicBezTo>
                    <a:pt x="6369253" y="3858260"/>
                    <a:pt x="6365828" y="3944620"/>
                    <a:pt x="6350414" y="4029710"/>
                  </a:cubicBezTo>
                  <a:cubicBezTo>
                    <a:pt x="6336713" y="4107180"/>
                    <a:pt x="6285334" y="4175760"/>
                    <a:pt x="6216829" y="4232910"/>
                  </a:cubicBezTo>
                  <a:cubicBezTo>
                    <a:pt x="6160313" y="4281170"/>
                    <a:pt x="6115784" y="4335780"/>
                    <a:pt x="6057555" y="4382770"/>
                  </a:cubicBezTo>
                  <a:cubicBezTo>
                    <a:pt x="6006177" y="4424680"/>
                    <a:pt x="5949660" y="4466590"/>
                    <a:pt x="5860604" y="4467860"/>
                  </a:cubicBezTo>
                  <a:cubicBezTo>
                    <a:pt x="5840052" y="4467860"/>
                    <a:pt x="5821213" y="4483100"/>
                    <a:pt x="5800662" y="4490720"/>
                  </a:cubicBezTo>
                  <a:cubicBezTo>
                    <a:pt x="5713318" y="4518660"/>
                    <a:pt x="5622548" y="4542790"/>
                    <a:pt x="5536917" y="4573270"/>
                  </a:cubicBezTo>
                  <a:cubicBezTo>
                    <a:pt x="5379356" y="4629150"/>
                    <a:pt x="5209806" y="4638040"/>
                    <a:pt x="5040256" y="4643120"/>
                  </a:cubicBezTo>
                  <a:cubicBezTo>
                    <a:pt x="4975176" y="4645660"/>
                    <a:pt x="4908384" y="4641850"/>
                    <a:pt x="4843304" y="4645660"/>
                  </a:cubicBezTo>
                  <a:cubicBezTo>
                    <a:pt x="4810764" y="4646930"/>
                    <a:pt x="4779937" y="4658360"/>
                    <a:pt x="4749109" y="4663440"/>
                  </a:cubicBezTo>
                  <a:cubicBezTo>
                    <a:pt x="4735409" y="4665980"/>
                    <a:pt x="4721708" y="4664710"/>
                    <a:pt x="4706294" y="4665980"/>
                  </a:cubicBezTo>
                  <a:cubicBezTo>
                    <a:pt x="4685743" y="4667250"/>
                    <a:pt x="4665191" y="4671060"/>
                    <a:pt x="4644640" y="4669790"/>
                  </a:cubicBezTo>
                  <a:cubicBezTo>
                    <a:pt x="4624088" y="4667250"/>
                    <a:pt x="4610387" y="4662170"/>
                    <a:pt x="4606962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2" t="-1803" r="-12" b="-180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4471" y="815545"/>
            <a:ext cx="3306721" cy="2218897"/>
            <a:chOff x="0" y="0"/>
            <a:chExt cx="7029204" cy="4716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-7620"/>
              <a:ext cx="7034285" cy="4726940"/>
            </a:xfrm>
            <a:custGeom>
              <a:avLst/>
              <a:gdLst/>
              <a:ahLst/>
              <a:cxnLst/>
              <a:rect r="r" b="b" t="t" l="l"/>
              <a:pathLst>
                <a:path h="4726940" w="7034285">
                  <a:moveTo>
                    <a:pt x="4973319" y="4662170"/>
                  </a:moveTo>
                  <a:cubicBezTo>
                    <a:pt x="4932645" y="4669790"/>
                    <a:pt x="4901215" y="4679950"/>
                    <a:pt x="4869785" y="4682490"/>
                  </a:cubicBezTo>
                  <a:cubicBezTo>
                    <a:pt x="4692299" y="4692650"/>
                    <a:pt x="4516661" y="4702810"/>
                    <a:pt x="4339175" y="4711700"/>
                  </a:cubicBezTo>
                  <a:cubicBezTo>
                    <a:pt x="4248583" y="4715510"/>
                    <a:pt x="4157990" y="4719320"/>
                    <a:pt x="4067399" y="4720590"/>
                  </a:cubicBezTo>
                  <a:cubicBezTo>
                    <a:pt x="3969411" y="4723130"/>
                    <a:pt x="3871424" y="4726940"/>
                    <a:pt x="3775285" y="4724400"/>
                  </a:cubicBezTo>
                  <a:cubicBezTo>
                    <a:pt x="3682845" y="4723130"/>
                    <a:pt x="3590404" y="4719320"/>
                    <a:pt x="3501660" y="4707890"/>
                  </a:cubicBezTo>
                  <a:cubicBezTo>
                    <a:pt x="3387034" y="4693920"/>
                    <a:pt x="3270558" y="4693920"/>
                    <a:pt x="3157780" y="4681220"/>
                  </a:cubicBezTo>
                  <a:cubicBezTo>
                    <a:pt x="2863818" y="4648200"/>
                    <a:pt x="2564310" y="4657090"/>
                    <a:pt x="2268499" y="4643120"/>
                  </a:cubicBezTo>
                  <a:cubicBezTo>
                    <a:pt x="2102106" y="4635500"/>
                    <a:pt x="1935712" y="4617720"/>
                    <a:pt x="1769318" y="4602480"/>
                  </a:cubicBezTo>
                  <a:cubicBezTo>
                    <a:pt x="1580739" y="4585970"/>
                    <a:pt x="1392160" y="4566920"/>
                    <a:pt x="1201731" y="4549140"/>
                  </a:cubicBezTo>
                  <a:cubicBezTo>
                    <a:pt x="1063070" y="4536440"/>
                    <a:pt x="922560" y="4523740"/>
                    <a:pt x="783899" y="4511040"/>
                  </a:cubicBezTo>
                  <a:cubicBezTo>
                    <a:pt x="780201" y="4511040"/>
                    <a:pt x="776503" y="4509770"/>
                    <a:pt x="772806" y="4509770"/>
                  </a:cubicBezTo>
                  <a:cubicBezTo>
                    <a:pt x="656330" y="4475480"/>
                    <a:pt x="532459" y="4448810"/>
                    <a:pt x="425228" y="4404360"/>
                  </a:cubicBezTo>
                  <a:cubicBezTo>
                    <a:pt x="244044" y="4328160"/>
                    <a:pt x="166394" y="4206240"/>
                    <a:pt x="158998" y="4062730"/>
                  </a:cubicBezTo>
                  <a:cubicBezTo>
                    <a:pt x="157149" y="4013200"/>
                    <a:pt x="147905" y="3964940"/>
                    <a:pt x="147905" y="3915410"/>
                  </a:cubicBezTo>
                  <a:cubicBezTo>
                    <a:pt x="149754" y="3846830"/>
                    <a:pt x="157149" y="3779520"/>
                    <a:pt x="162696" y="3712210"/>
                  </a:cubicBezTo>
                  <a:cubicBezTo>
                    <a:pt x="177486" y="3511550"/>
                    <a:pt x="184882" y="3310890"/>
                    <a:pt x="162696" y="3110230"/>
                  </a:cubicBezTo>
                  <a:cubicBezTo>
                    <a:pt x="142359" y="2929890"/>
                    <a:pt x="123871" y="2750820"/>
                    <a:pt x="103534" y="2570480"/>
                  </a:cubicBezTo>
                  <a:cubicBezTo>
                    <a:pt x="90592" y="2454910"/>
                    <a:pt x="73953" y="2340610"/>
                    <a:pt x="62860" y="2225040"/>
                  </a:cubicBezTo>
                  <a:cubicBezTo>
                    <a:pt x="55465" y="2148840"/>
                    <a:pt x="57313" y="2071370"/>
                    <a:pt x="49918" y="1995170"/>
                  </a:cubicBezTo>
                  <a:cubicBezTo>
                    <a:pt x="46220" y="1951990"/>
                    <a:pt x="25883" y="1910080"/>
                    <a:pt x="24035" y="1866900"/>
                  </a:cubicBezTo>
                  <a:cubicBezTo>
                    <a:pt x="16639" y="1762760"/>
                    <a:pt x="14791" y="1657350"/>
                    <a:pt x="11093" y="1551940"/>
                  </a:cubicBezTo>
                  <a:cubicBezTo>
                    <a:pt x="9244" y="1511300"/>
                    <a:pt x="0" y="1470660"/>
                    <a:pt x="1849" y="1430020"/>
                  </a:cubicBezTo>
                  <a:cubicBezTo>
                    <a:pt x="3698" y="1366520"/>
                    <a:pt x="14791" y="1303020"/>
                    <a:pt x="16639" y="1239520"/>
                  </a:cubicBezTo>
                  <a:cubicBezTo>
                    <a:pt x="18488" y="1165860"/>
                    <a:pt x="7395" y="1092200"/>
                    <a:pt x="11093" y="1019810"/>
                  </a:cubicBezTo>
                  <a:cubicBezTo>
                    <a:pt x="11093" y="949960"/>
                    <a:pt x="24035" y="881380"/>
                    <a:pt x="36976" y="811530"/>
                  </a:cubicBezTo>
                  <a:cubicBezTo>
                    <a:pt x="40674" y="787400"/>
                    <a:pt x="66557" y="765810"/>
                    <a:pt x="73953" y="741680"/>
                  </a:cubicBezTo>
                  <a:cubicBezTo>
                    <a:pt x="105383" y="622300"/>
                    <a:pt x="138661" y="502920"/>
                    <a:pt x="220009" y="392430"/>
                  </a:cubicBezTo>
                  <a:cubicBezTo>
                    <a:pt x="238497" y="368300"/>
                    <a:pt x="268079" y="346710"/>
                    <a:pt x="295811" y="327660"/>
                  </a:cubicBezTo>
                  <a:cubicBezTo>
                    <a:pt x="305055" y="321310"/>
                    <a:pt x="327241" y="325120"/>
                    <a:pt x="332787" y="325120"/>
                  </a:cubicBezTo>
                  <a:cubicBezTo>
                    <a:pt x="345729" y="308610"/>
                    <a:pt x="353124" y="292100"/>
                    <a:pt x="367915" y="284480"/>
                  </a:cubicBezTo>
                  <a:cubicBezTo>
                    <a:pt x="447414" y="242570"/>
                    <a:pt x="530611" y="212090"/>
                    <a:pt x="634144" y="204470"/>
                  </a:cubicBezTo>
                  <a:cubicBezTo>
                    <a:pt x="711795" y="198120"/>
                    <a:pt x="787596" y="175260"/>
                    <a:pt x="865247" y="162560"/>
                  </a:cubicBezTo>
                  <a:cubicBezTo>
                    <a:pt x="959536" y="147320"/>
                    <a:pt x="1053826" y="129540"/>
                    <a:pt x="1151813" y="120650"/>
                  </a:cubicBezTo>
                  <a:cubicBezTo>
                    <a:pt x="1240557" y="113030"/>
                    <a:pt x="1325602" y="96520"/>
                    <a:pt x="1416194" y="91440"/>
                  </a:cubicBezTo>
                  <a:cubicBezTo>
                    <a:pt x="1508635" y="86360"/>
                    <a:pt x="1601076" y="71120"/>
                    <a:pt x="1695366" y="66040"/>
                  </a:cubicBezTo>
                  <a:cubicBezTo>
                    <a:pt x="1950502" y="53340"/>
                    <a:pt x="2207488" y="44450"/>
                    <a:pt x="2462625" y="34290"/>
                  </a:cubicBezTo>
                  <a:cubicBezTo>
                    <a:pt x="2525485" y="31750"/>
                    <a:pt x="2588345" y="34290"/>
                    <a:pt x="2651204" y="35560"/>
                  </a:cubicBezTo>
                  <a:cubicBezTo>
                    <a:pt x="2682634" y="36830"/>
                    <a:pt x="2714064" y="41910"/>
                    <a:pt x="2747343" y="44450"/>
                  </a:cubicBezTo>
                  <a:cubicBezTo>
                    <a:pt x="2762133" y="45720"/>
                    <a:pt x="2776924" y="41910"/>
                    <a:pt x="2791714" y="41910"/>
                  </a:cubicBezTo>
                  <a:cubicBezTo>
                    <a:pt x="2836086" y="41910"/>
                    <a:pt x="2882306" y="41910"/>
                    <a:pt x="2926678" y="40640"/>
                  </a:cubicBezTo>
                  <a:cubicBezTo>
                    <a:pt x="3011724" y="38100"/>
                    <a:pt x="3098618" y="31750"/>
                    <a:pt x="3183664" y="31750"/>
                  </a:cubicBezTo>
                  <a:cubicBezTo>
                    <a:pt x="3266861" y="31750"/>
                    <a:pt x="3350057" y="35560"/>
                    <a:pt x="3433254" y="38100"/>
                  </a:cubicBezTo>
                  <a:lnTo>
                    <a:pt x="3499812" y="38100"/>
                  </a:lnTo>
                  <a:cubicBezTo>
                    <a:pt x="3601496" y="35560"/>
                    <a:pt x="3701333" y="35560"/>
                    <a:pt x="3803017" y="31750"/>
                  </a:cubicBezTo>
                  <a:cubicBezTo>
                    <a:pt x="3901005" y="27940"/>
                    <a:pt x="3997144" y="19050"/>
                    <a:pt x="4095131" y="15240"/>
                  </a:cubicBezTo>
                  <a:cubicBezTo>
                    <a:pt x="4141351" y="12700"/>
                    <a:pt x="4189421" y="12700"/>
                    <a:pt x="4235641" y="19050"/>
                  </a:cubicBezTo>
                  <a:cubicBezTo>
                    <a:pt x="4305896" y="27940"/>
                    <a:pt x="4372453" y="33020"/>
                    <a:pt x="4442709" y="19050"/>
                  </a:cubicBezTo>
                  <a:cubicBezTo>
                    <a:pt x="4468592" y="13970"/>
                    <a:pt x="4501871" y="22860"/>
                    <a:pt x="4531452" y="25400"/>
                  </a:cubicBezTo>
                  <a:cubicBezTo>
                    <a:pt x="4544394" y="26670"/>
                    <a:pt x="4559184" y="29210"/>
                    <a:pt x="4566579" y="25400"/>
                  </a:cubicBezTo>
                  <a:cubicBezTo>
                    <a:pt x="4616497" y="0"/>
                    <a:pt x="4662718" y="6350"/>
                    <a:pt x="4710787" y="27940"/>
                  </a:cubicBezTo>
                  <a:cubicBezTo>
                    <a:pt x="4716333" y="30480"/>
                    <a:pt x="4731124" y="24130"/>
                    <a:pt x="4742217" y="24130"/>
                  </a:cubicBezTo>
                  <a:cubicBezTo>
                    <a:pt x="4786588" y="24130"/>
                    <a:pt x="4830960" y="24130"/>
                    <a:pt x="4877180" y="25400"/>
                  </a:cubicBezTo>
                  <a:cubicBezTo>
                    <a:pt x="4910460" y="26670"/>
                    <a:pt x="4941889" y="34290"/>
                    <a:pt x="4975168" y="36830"/>
                  </a:cubicBezTo>
                  <a:cubicBezTo>
                    <a:pt x="5047272" y="43180"/>
                    <a:pt x="5121225" y="53340"/>
                    <a:pt x="5195177" y="53340"/>
                  </a:cubicBezTo>
                  <a:cubicBezTo>
                    <a:pt x="5333838" y="54610"/>
                    <a:pt x="5472500" y="58420"/>
                    <a:pt x="5609312" y="78740"/>
                  </a:cubicBezTo>
                  <a:cubicBezTo>
                    <a:pt x="5736880" y="97790"/>
                    <a:pt x="5868147" y="97790"/>
                    <a:pt x="5997564" y="113030"/>
                  </a:cubicBezTo>
                  <a:cubicBezTo>
                    <a:pt x="6075214" y="121920"/>
                    <a:pt x="6154713" y="138430"/>
                    <a:pt x="6221271" y="165100"/>
                  </a:cubicBezTo>
                  <a:cubicBezTo>
                    <a:pt x="6293375" y="193040"/>
                    <a:pt x="6348839" y="238760"/>
                    <a:pt x="6413548" y="276860"/>
                  </a:cubicBezTo>
                  <a:cubicBezTo>
                    <a:pt x="6437583" y="290830"/>
                    <a:pt x="6472710" y="300990"/>
                    <a:pt x="6489350" y="318770"/>
                  </a:cubicBezTo>
                  <a:cubicBezTo>
                    <a:pt x="6537419" y="367030"/>
                    <a:pt x="6579942" y="417830"/>
                    <a:pt x="6622465" y="468630"/>
                  </a:cubicBezTo>
                  <a:cubicBezTo>
                    <a:pt x="6653894" y="505460"/>
                    <a:pt x="6685324" y="543560"/>
                    <a:pt x="6709359" y="581660"/>
                  </a:cubicBezTo>
                  <a:cubicBezTo>
                    <a:pt x="6735242" y="626110"/>
                    <a:pt x="6755579" y="671830"/>
                    <a:pt x="6775916" y="718820"/>
                  </a:cubicBezTo>
                  <a:cubicBezTo>
                    <a:pt x="6807347" y="792480"/>
                    <a:pt x="6844323" y="866140"/>
                    <a:pt x="6864659" y="942340"/>
                  </a:cubicBezTo>
                  <a:cubicBezTo>
                    <a:pt x="6894240" y="1049020"/>
                    <a:pt x="6909031" y="1158240"/>
                    <a:pt x="6931216" y="1266190"/>
                  </a:cubicBezTo>
                  <a:cubicBezTo>
                    <a:pt x="6938612" y="1301750"/>
                    <a:pt x="6947856" y="1337310"/>
                    <a:pt x="6951554" y="1372870"/>
                  </a:cubicBezTo>
                  <a:cubicBezTo>
                    <a:pt x="6962647" y="1474470"/>
                    <a:pt x="6970042" y="1574800"/>
                    <a:pt x="6979286" y="1676400"/>
                  </a:cubicBezTo>
                  <a:cubicBezTo>
                    <a:pt x="6992228" y="1802130"/>
                    <a:pt x="7010716" y="1926590"/>
                    <a:pt x="7019961" y="2052320"/>
                  </a:cubicBezTo>
                  <a:cubicBezTo>
                    <a:pt x="7029204" y="2172970"/>
                    <a:pt x="7034285" y="2294890"/>
                    <a:pt x="7031744" y="2416810"/>
                  </a:cubicBezTo>
                  <a:cubicBezTo>
                    <a:pt x="7027356" y="2620010"/>
                    <a:pt x="7012565" y="2821940"/>
                    <a:pt x="6997774" y="3025140"/>
                  </a:cubicBezTo>
                  <a:cubicBezTo>
                    <a:pt x="6988530" y="3150870"/>
                    <a:pt x="6975588" y="3275330"/>
                    <a:pt x="6957100" y="3399790"/>
                  </a:cubicBezTo>
                  <a:cubicBezTo>
                    <a:pt x="6938612" y="3524250"/>
                    <a:pt x="6910880" y="3647440"/>
                    <a:pt x="6890543" y="3771900"/>
                  </a:cubicBezTo>
                  <a:cubicBezTo>
                    <a:pt x="6875752" y="3858260"/>
                    <a:pt x="6872055" y="3944620"/>
                    <a:pt x="6855415" y="4029710"/>
                  </a:cubicBezTo>
                  <a:cubicBezTo>
                    <a:pt x="6840625" y="4107180"/>
                    <a:pt x="6785160" y="4175760"/>
                    <a:pt x="6711207" y="4232910"/>
                  </a:cubicBezTo>
                  <a:cubicBezTo>
                    <a:pt x="6650197" y="4281170"/>
                    <a:pt x="6602127" y="4335780"/>
                    <a:pt x="6539268" y="4382770"/>
                  </a:cubicBezTo>
                  <a:cubicBezTo>
                    <a:pt x="6483803" y="4424680"/>
                    <a:pt x="6422792" y="4466590"/>
                    <a:pt x="6326654" y="4467860"/>
                  </a:cubicBezTo>
                  <a:cubicBezTo>
                    <a:pt x="6304468" y="4467860"/>
                    <a:pt x="6284131" y="4483100"/>
                    <a:pt x="6261945" y="4490720"/>
                  </a:cubicBezTo>
                  <a:cubicBezTo>
                    <a:pt x="6167655" y="4518660"/>
                    <a:pt x="6069668" y="4542790"/>
                    <a:pt x="5977227" y="4573270"/>
                  </a:cubicBezTo>
                  <a:cubicBezTo>
                    <a:pt x="5807136" y="4629150"/>
                    <a:pt x="5624103" y="4638040"/>
                    <a:pt x="5441070" y="4643120"/>
                  </a:cubicBezTo>
                  <a:cubicBezTo>
                    <a:pt x="5370815" y="4645660"/>
                    <a:pt x="5298711" y="4641850"/>
                    <a:pt x="5228456" y="4645660"/>
                  </a:cubicBezTo>
                  <a:cubicBezTo>
                    <a:pt x="5193328" y="4646930"/>
                    <a:pt x="5160050" y="4658360"/>
                    <a:pt x="5126771" y="4663440"/>
                  </a:cubicBezTo>
                  <a:cubicBezTo>
                    <a:pt x="5111981" y="4665980"/>
                    <a:pt x="5097190" y="4664710"/>
                    <a:pt x="5080550" y="4665980"/>
                  </a:cubicBezTo>
                  <a:cubicBezTo>
                    <a:pt x="5058365" y="4667250"/>
                    <a:pt x="5036179" y="4671060"/>
                    <a:pt x="5013993" y="4669790"/>
                  </a:cubicBezTo>
                  <a:cubicBezTo>
                    <a:pt x="4991807" y="4667250"/>
                    <a:pt x="4977017" y="4662170"/>
                    <a:pt x="4973319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282" t="-26" r="-268" b="-2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5245262"/>
            <a:ext cx="559055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</a:rPr>
              <a:t>Modèle </a:t>
            </a:r>
            <a:r>
              <a:rPr lang="en-US" sz="8500">
                <a:solidFill>
                  <a:srgbClr val="000000"/>
                </a:solidFill>
                <a:latin typeface="IBM Plex Sans Bold"/>
              </a:rPr>
              <a:t>spécifique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9158" y="4487386"/>
            <a:ext cx="506014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000000"/>
                </a:solidFill>
                <a:latin typeface="IBM Plex Sans Bold"/>
              </a:rPr>
              <a:t>Ciblage des classes les plus confondues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2225" y="5493412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2" y="0"/>
                </a:lnTo>
                <a:lnTo>
                  <a:pt x="21239322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85375" y="994122"/>
            <a:ext cx="12573925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IBM Plex Sans"/>
              </a:rPr>
              <a:t>Résultat du </a:t>
            </a:r>
            <a:r>
              <a:rPr lang="en-US" sz="8499">
                <a:solidFill>
                  <a:srgbClr val="000000"/>
                </a:solidFill>
                <a:latin typeface="IBM Plex Sans Bold"/>
              </a:rPr>
              <a:t>modèle spécifique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685375" y="5027434"/>
          <a:ext cx="7208766" cy="2749867"/>
        </p:xfrm>
        <a:graphic>
          <a:graphicData uri="http://schemas.openxmlformats.org/drawingml/2006/table">
            <a:tbl>
              <a:tblPr/>
              <a:tblGrid>
                <a:gridCol w="3758526"/>
                <a:gridCol w="3450240"/>
              </a:tblGrid>
              <a:tr h="8382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95,38%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1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95,20%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00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95%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4881197" y="9201150"/>
            <a:ext cx="247618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</a:rPr>
              <a:t>*sur 4 classes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43920" y="1116086"/>
            <a:ext cx="2787066" cy="22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r>
              <a:rPr lang="en-US" sz="1325">
                <a:solidFill>
                  <a:srgbClr val="FFFFFF"/>
                </a:solidFill>
                <a:latin typeface="IBM Plex Sans Bold"/>
              </a:rPr>
              <a:t>RETOURNER À L'ORDRE DU JOUR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60451">
            <a:off x="-3704475" y="5082768"/>
            <a:ext cx="8954562" cy="6805467"/>
          </a:xfrm>
          <a:custGeom>
            <a:avLst/>
            <a:gdLst/>
            <a:ahLst/>
            <a:cxnLst/>
            <a:rect r="r" b="b" t="t" l="l"/>
            <a:pathLst>
              <a:path h="6805467" w="8954562">
                <a:moveTo>
                  <a:pt x="0" y="0"/>
                </a:moveTo>
                <a:lnTo>
                  <a:pt x="8954562" y="0"/>
                </a:lnTo>
                <a:lnTo>
                  <a:pt x="8954562" y="6805467"/>
                </a:lnTo>
                <a:lnTo>
                  <a:pt x="0" y="6805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858000"/>
            <a:ext cx="7585242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000000"/>
                </a:solidFill>
                <a:latin typeface="IBM Plex Sans"/>
              </a:rPr>
              <a:t>Merci pour ce défi 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39750" y="6286000"/>
            <a:ext cx="4291236" cy="2972300"/>
            <a:chOff x="0" y="0"/>
            <a:chExt cx="5721648" cy="39630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80504" y="-57150"/>
              <a:ext cx="496064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Sacha Hibon | EPITA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35446" y="781717"/>
              <a:ext cx="5250755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Eliana Junker | EPITA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4124" y="1619917"/>
              <a:ext cx="561340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Florine Kieraga | EPITA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49932" y="2458117"/>
              <a:ext cx="522178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Martin Natale | EPITA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96317"/>
              <a:ext cx="572164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Eithan Nakache | EPITA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05082" y="1541897"/>
            <a:ext cx="7077836" cy="4193543"/>
            <a:chOff x="0" y="0"/>
            <a:chExt cx="1371839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1839" cy="812800"/>
            </a:xfrm>
            <a:custGeom>
              <a:avLst/>
              <a:gdLst/>
              <a:ahLst/>
              <a:cxnLst/>
              <a:rect r="r" b="b" t="t" l="l"/>
              <a:pathLst>
                <a:path h="812800" w="1371839">
                  <a:moveTo>
                    <a:pt x="25158" y="0"/>
                  </a:moveTo>
                  <a:lnTo>
                    <a:pt x="1346681" y="0"/>
                  </a:lnTo>
                  <a:cubicBezTo>
                    <a:pt x="1353353" y="0"/>
                    <a:pt x="1359752" y="2651"/>
                    <a:pt x="1364470" y="7369"/>
                  </a:cubicBezTo>
                  <a:cubicBezTo>
                    <a:pt x="1369189" y="12087"/>
                    <a:pt x="1371839" y="18486"/>
                    <a:pt x="1371839" y="25158"/>
                  </a:cubicBezTo>
                  <a:lnTo>
                    <a:pt x="1371839" y="787642"/>
                  </a:lnTo>
                  <a:cubicBezTo>
                    <a:pt x="1371839" y="794314"/>
                    <a:pt x="1369189" y="800713"/>
                    <a:pt x="1364470" y="805431"/>
                  </a:cubicBezTo>
                  <a:cubicBezTo>
                    <a:pt x="1359752" y="810149"/>
                    <a:pt x="1353353" y="812800"/>
                    <a:pt x="1346681" y="812800"/>
                  </a:cubicBezTo>
                  <a:lnTo>
                    <a:pt x="25158" y="812800"/>
                  </a:lnTo>
                  <a:cubicBezTo>
                    <a:pt x="18486" y="812800"/>
                    <a:pt x="12087" y="810149"/>
                    <a:pt x="7369" y="805431"/>
                  </a:cubicBezTo>
                  <a:cubicBezTo>
                    <a:pt x="2651" y="800713"/>
                    <a:pt x="0" y="794314"/>
                    <a:pt x="0" y="787642"/>
                  </a:cubicBezTo>
                  <a:lnTo>
                    <a:pt x="0" y="25158"/>
                  </a:lnTo>
                  <a:cubicBezTo>
                    <a:pt x="0" y="18486"/>
                    <a:pt x="2651" y="12087"/>
                    <a:pt x="7369" y="7369"/>
                  </a:cubicBezTo>
                  <a:cubicBezTo>
                    <a:pt x="12087" y="2651"/>
                    <a:pt x="18486" y="0"/>
                    <a:pt x="25158" y="0"/>
                  </a:cubicBezTo>
                  <a:close/>
                </a:path>
              </a:pathLst>
            </a:custGeom>
            <a:blipFill>
              <a:blip r:embed="rId5"/>
              <a:stretch>
                <a:fillRect l="-2724" t="0" r="-2724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02784" y="-277131"/>
            <a:ext cx="11418282" cy="1154119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666981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347864" y="3914775"/>
            <a:ext cx="5974081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Analyse des </a:t>
            </a:r>
            <a:r>
              <a:rPr lang="en-US" sz="8000">
                <a:solidFill>
                  <a:srgbClr val="000000"/>
                </a:solidFill>
                <a:latin typeface="IBM Plex Sans Bold"/>
              </a:rPr>
              <a:t>données</a:t>
            </a:r>
            <a:r>
              <a:rPr lang="en-US" sz="8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825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3366" y="8162925"/>
            <a:ext cx="536629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Distribution des données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70038" y="-536819"/>
            <a:ext cx="11048766" cy="11445265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666981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347864" y="3914775"/>
            <a:ext cx="5974081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Analyse des </a:t>
            </a:r>
            <a:r>
              <a:rPr lang="en-US" sz="8000">
                <a:solidFill>
                  <a:srgbClr val="000000"/>
                </a:solidFill>
                <a:latin typeface="IBM Plex Sans Bold"/>
              </a:rPr>
              <a:t>données</a:t>
            </a:r>
            <a:r>
              <a:rPr lang="en-US" sz="8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825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3841" y="7945120"/>
            <a:ext cx="5405958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IBM Plex Sans"/>
              </a:rPr>
              <a:t>Distribution des données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IBM Plex Sans Bold"/>
              </a:rPr>
              <a:t>par marque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767516" y="-342850"/>
            <a:ext cx="10069420" cy="1006942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666981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347864" y="3914775"/>
            <a:ext cx="5974081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Analyse des </a:t>
            </a:r>
            <a:r>
              <a:rPr lang="en-US" sz="8000">
                <a:solidFill>
                  <a:srgbClr val="000000"/>
                </a:solidFill>
                <a:latin typeface="IBM Plex Sans Bold"/>
              </a:rPr>
              <a:t>données</a:t>
            </a:r>
            <a:r>
              <a:rPr lang="en-US" sz="8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825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1323" y="7945120"/>
            <a:ext cx="5210994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IBM Plex Sans Bold"/>
              </a:rPr>
              <a:t>Dimensions</a:t>
            </a:r>
            <a:r>
              <a:rPr lang="en-US" sz="3800">
                <a:solidFill>
                  <a:srgbClr val="000000"/>
                </a:solidFill>
                <a:latin typeface="IBM Plex Sans"/>
              </a:rPr>
              <a:t> des images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10882">
            <a:off x="10077669" y="-13183640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5967" y="1659793"/>
            <a:ext cx="7895797" cy="7783595"/>
            <a:chOff x="0" y="0"/>
            <a:chExt cx="10527729" cy="10378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36928" y="0"/>
              <a:ext cx="10190801" cy="10378126"/>
            </a:xfrm>
            <a:custGeom>
              <a:avLst/>
              <a:gdLst/>
              <a:ahLst/>
              <a:cxnLst/>
              <a:rect r="r" b="b" t="t" l="l"/>
              <a:pathLst>
                <a:path h="10378126" w="10190801">
                  <a:moveTo>
                    <a:pt x="0" y="0"/>
                  </a:moveTo>
                  <a:lnTo>
                    <a:pt x="10190801" y="0"/>
                  </a:lnTo>
                  <a:lnTo>
                    <a:pt x="10190801" y="10378126"/>
                  </a:lnTo>
                  <a:lnTo>
                    <a:pt x="0" y="10378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838" b="0"/>
              </a:stretch>
            </a:blipFill>
          </p:spPr>
        </p: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122579" y="565004"/>
              <a:ext cx="2229590" cy="2229590"/>
              <a:chOff x="0" y="0"/>
              <a:chExt cx="14840029" cy="148400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223" t="0" r="-49367" b="0"/>
                </a:stretch>
              </a:blip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4012979"/>
              <a:ext cx="2352169" cy="2352169"/>
              <a:chOff x="0" y="0"/>
              <a:chExt cx="14840029" cy="1484002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FFA1A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67911" t="0" r="-28496" b="0"/>
                </a:stretch>
              </a:blipFill>
            </p:spPr>
          </p:sp>
        </p:grp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88249" y="7583785"/>
              <a:ext cx="2175671" cy="2175671"/>
              <a:chOff x="0" y="0"/>
              <a:chExt cx="14840029" cy="1484002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B7D0EC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5696" t="0" r="-43798" b="0"/>
                </a:stretch>
              </a:blipFill>
            </p:spPr>
          </p:sp>
        </p:grpSp>
      </p:grpSp>
      <p:sp>
        <p:nvSpPr>
          <p:cNvPr name="TextBox 17" id="17"/>
          <p:cNvSpPr txBox="true"/>
          <p:nvPr/>
        </p:nvSpPr>
        <p:spPr>
          <a:xfrm rot="0">
            <a:off x="7416814" y="190493"/>
            <a:ext cx="10629900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Entrainement</a:t>
            </a:r>
            <a:r>
              <a:rPr lang="en-US" sz="8500">
                <a:solidFill>
                  <a:srgbClr val="000000"/>
                </a:solidFill>
                <a:latin typeface="IBM Plex Sans"/>
              </a:rPr>
              <a:t> du modèle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8256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41041">
            <a:off x="-6521096" y="3918118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132072" y="5954663"/>
            <a:ext cx="16260828" cy="10022583"/>
          </a:xfrm>
          <a:custGeom>
            <a:avLst/>
            <a:gdLst/>
            <a:ahLst/>
            <a:cxnLst/>
            <a:rect r="r" b="b" t="t" l="l"/>
            <a:pathLst>
              <a:path h="10022583" w="16260828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487192" y="7315200"/>
          <a:ext cx="7208766" cy="2743200"/>
        </p:xfrm>
        <a:graphic>
          <a:graphicData uri="http://schemas.openxmlformats.org/drawingml/2006/table">
            <a:tbl>
              <a:tblPr/>
              <a:tblGrid>
                <a:gridCol w="3758526"/>
                <a:gridCol w="3450240"/>
              </a:tblGrid>
              <a:tr h="83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92,71%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31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92,67%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0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 Bold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IBM Plex Sans"/>
                        </a:rPr>
                        <a:t>92.65%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8302465" y="413347"/>
            <a:ext cx="8115300" cy="6509990"/>
          </a:xfrm>
          <a:custGeom>
            <a:avLst/>
            <a:gdLst/>
            <a:ahLst/>
            <a:cxnLst/>
            <a:rect r="r" b="b" t="t" l="l"/>
            <a:pathLst>
              <a:path h="6509990" w="8115300">
                <a:moveTo>
                  <a:pt x="0" y="0"/>
                </a:moveTo>
                <a:lnTo>
                  <a:pt x="8115300" y="0"/>
                </a:lnTo>
                <a:lnTo>
                  <a:pt x="8115300" y="6509990"/>
                </a:lnTo>
                <a:lnTo>
                  <a:pt x="0" y="650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770" t="-5373" r="-1461" b="-1083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372100"/>
            <a:ext cx="5372673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IBM Plex Sans"/>
              </a:rPr>
              <a:t>Résultat</a:t>
            </a:r>
          </a:p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modèle générique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12969" y="-924717"/>
            <a:ext cx="16056773" cy="90334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129265"/>
            <a:ext cx="5029200" cy="4884937"/>
            <a:chOff x="0" y="0"/>
            <a:chExt cx="1324563" cy="1286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4563" cy="1286568"/>
            </a:xfrm>
            <a:custGeom>
              <a:avLst/>
              <a:gdLst/>
              <a:ahLst/>
              <a:cxnLst/>
              <a:rect r="r" b="b" t="t" l="l"/>
              <a:pathLst>
                <a:path h="1286568" w="1324563">
                  <a:moveTo>
                    <a:pt x="78509" y="0"/>
                  </a:moveTo>
                  <a:lnTo>
                    <a:pt x="1246054" y="0"/>
                  </a:lnTo>
                  <a:cubicBezTo>
                    <a:pt x="1266876" y="0"/>
                    <a:pt x="1286845" y="8271"/>
                    <a:pt x="1301568" y="22995"/>
                  </a:cubicBezTo>
                  <a:cubicBezTo>
                    <a:pt x="1316291" y="37718"/>
                    <a:pt x="1324563" y="57687"/>
                    <a:pt x="1324563" y="78509"/>
                  </a:cubicBezTo>
                  <a:lnTo>
                    <a:pt x="1324563" y="1208059"/>
                  </a:lnTo>
                  <a:cubicBezTo>
                    <a:pt x="1324563" y="1228881"/>
                    <a:pt x="1316291" y="1248850"/>
                    <a:pt x="1301568" y="1263573"/>
                  </a:cubicBezTo>
                  <a:cubicBezTo>
                    <a:pt x="1286845" y="1278296"/>
                    <a:pt x="1266876" y="1286568"/>
                    <a:pt x="1246054" y="1286568"/>
                  </a:cubicBezTo>
                  <a:lnTo>
                    <a:pt x="78509" y="1286568"/>
                  </a:lnTo>
                  <a:cubicBezTo>
                    <a:pt x="57687" y="1286568"/>
                    <a:pt x="37718" y="1278296"/>
                    <a:pt x="22995" y="1263573"/>
                  </a:cubicBezTo>
                  <a:cubicBezTo>
                    <a:pt x="8271" y="1248850"/>
                    <a:pt x="0" y="1228881"/>
                    <a:pt x="0" y="1208059"/>
                  </a:cubicBezTo>
                  <a:lnTo>
                    <a:pt x="0" y="78509"/>
                  </a:lnTo>
                  <a:cubicBezTo>
                    <a:pt x="0" y="57687"/>
                    <a:pt x="8271" y="37718"/>
                    <a:pt x="22995" y="22995"/>
                  </a:cubicBezTo>
                  <a:cubicBezTo>
                    <a:pt x="37718" y="8271"/>
                    <a:pt x="57687" y="0"/>
                    <a:pt x="78509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24563" cy="1324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29400" y="3133185"/>
            <a:ext cx="5029200" cy="4884937"/>
            <a:chOff x="0" y="0"/>
            <a:chExt cx="1324563" cy="12865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4563" cy="1286568"/>
            </a:xfrm>
            <a:custGeom>
              <a:avLst/>
              <a:gdLst/>
              <a:ahLst/>
              <a:cxnLst/>
              <a:rect r="r" b="b" t="t" l="l"/>
              <a:pathLst>
                <a:path h="1286568" w="1324563">
                  <a:moveTo>
                    <a:pt x="78509" y="0"/>
                  </a:moveTo>
                  <a:lnTo>
                    <a:pt x="1246054" y="0"/>
                  </a:lnTo>
                  <a:cubicBezTo>
                    <a:pt x="1266876" y="0"/>
                    <a:pt x="1286845" y="8271"/>
                    <a:pt x="1301568" y="22995"/>
                  </a:cubicBezTo>
                  <a:cubicBezTo>
                    <a:pt x="1316291" y="37718"/>
                    <a:pt x="1324563" y="57687"/>
                    <a:pt x="1324563" y="78509"/>
                  </a:cubicBezTo>
                  <a:lnTo>
                    <a:pt x="1324563" y="1208059"/>
                  </a:lnTo>
                  <a:cubicBezTo>
                    <a:pt x="1324563" y="1228881"/>
                    <a:pt x="1316291" y="1248850"/>
                    <a:pt x="1301568" y="1263573"/>
                  </a:cubicBezTo>
                  <a:cubicBezTo>
                    <a:pt x="1286845" y="1278296"/>
                    <a:pt x="1266876" y="1286568"/>
                    <a:pt x="1246054" y="1286568"/>
                  </a:cubicBezTo>
                  <a:lnTo>
                    <a:pt x="78509" y="1286568"/>
                  </a:lnTo>
                  <a:cubicBezTo>
                    <a:pt x="57687" y="1286568"/>
                    <a:pt x="37718" y="1278296"/>
                    <a:pt x="22995" y="1263573"/>
                  </a:cubicBezTo>
                  <a:cubicBezTo>
                    <a:pt x="8271" y="1248850"/>
                    <a:pt x="0" y="1228881"/>
                    <a:pt x="0" y="1208059"/>
                  </a:cubicBezTo>
                  <a:lnTo>
                    <a:pt x="0" y="78509"/>
                  </a:lnTo>
                  <a:cubicBezTo>
                    <a:pt x="0" y="57687"/>
                    <a:pt x="8271" y="37718"/>
                    <a:pt x="22995" y="22995"/>
                  </a:cubicBezTo>
                  <a:cubicBezTo>
                    <a:pt x="37718" y="8271"/>
                    <a:pt x="57687" y="0"/>
                    <a:pt x="78509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24563" cy="1324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30100" y="3129265"/>
            <a:ext cx="5029200" cy="4884937"/>
            <a:chOff x="0" y="0"/>
            <a:chExt cx="1324563" cy="12865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24563" cy="1286568"/>
            </a:xfrm>
            <a:custGeom>
              <a:avLst/>
              <a:gdLst/>
              <a:ahLst/>
              <a:cxnLst/>
              <a:rect r="r" b="b" t="t" l="l"/>
              <a:pathLst>
                <a:path h="1286568" w="1324563">
                  <a:moveTo>
                    <a:pt x="78509" y="0"/>
                  </a:moveTo>
                  <a:lnTo>
                    <a:pt x="1246054" y="0"/>
                  </a:lnTo>
                  <a:cubicBezTo>
                    <a:pt x="1266876" y="0"/>
                    <a:pt x="1286845" y="8271"/>
                    <a:pt x="1301568" y="22995"/>
                  </a:cubicBezTo>
                  <a:cubicBezTo>
                    <a:pt x="1316291" y="37718"/>
                    <a:pt x="1324563" y="57687"/>
                    <a:pt x="1324563" y="78509"/>
                  </a:cubicBezTo>
                  <a:lnTo>
                    <a:pt x="1324563" y="1208059"/>
                  </a:lnTo>
                  <a:cubicBezTo>
                    <a:pt x="1324563" y="1228881"/>
                    <a:pt x="1316291" y="1248850"/>
                    <a:pt x="1301568" y="1263573"/>
                  </a:cubicBezTo>
                  <a:cubicBezTo>
                    <a:pt x="1286845" y="1278296"/>
                    <a:pt x="1266876" y="1286568"/>
                    <a:pt x="1246054" y="1286568"/>
                  </a:cubicBezTo>
                  <a:lnTo>
                    <a:pt x="78509" y="1286568"/>
                  </a:lnTo>
                  <a:cubicBezTo>
                    <a:pt x="57687" y="1286568"/>
                    <a:pt x="37718" y="1278296"/>
                    <a:pt x="22995" y="1263573"/>
                  </a:cubicBezTo>
                  <a:cubicBezTo>
                    <a:pt x="8271" y="1248850"/>
                    <a:pt x="0" y="1228881"/>
                    <a:pt x="0" y="1208059"/>
                  </a:cubicBezTo>
                  <a:lnTo>
                    <a:pt x="0" y="78509"/>
                  </a:lnTo>
                  <a:cubicBezTo>
                    <a:pt x="0" y="57687"/>
                    <a:pt x="8271" y="37718"/>
                    <a:pt x="22995" y="22995"/>
                  </a:cubicBezTo>
                  <a:cubicBezTo>
                    <a:pt x="37718" y="8271"/>
                    <a:pt x="57687" y="0"/>
                    <a:pt x="78509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24563" cy="1324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54255" y="5143500"/>
            <a:ext cx="3779489" cy="1935713"/>
            <a:chOff x="0" y="0"/>
            <a:chExt cx="158699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6996" cy="812800"/>
            </a:xfrm>
            <a:custGeom>
              <a:avLst/>
              <a:gdLst/>
              <a:ahLst/>
              <a:cxnLst/>
              <a:rect r="r" b="b" t="t" l="l"/>
              <a:pathLst>
                <a:path h="812800" w="1586996">
                  <a:moveTo>
                    <a:pt x="47113" y="0"/>
                  </a:moveTo>
                  <a:lnTo>
                    <a:pt x="1539882" y="0"/>
                  </a:lnTo>
                  <a:cubicBezTo>
                    <a:pt x="1565902" y="0"/>
                    <a:pt x="1586996" y="21093"/>
                    <a:pt x="1586996" y="47113"/>
                  </a:cubicBezTo>
                  <a:lnTo>
                    <a:pt x="1586996" y="765687"/>
                  </a:lnTo>
                  <a:cubicBezTo>
                    <a:pt x="1586996" y="778182"/>
                    <a:pt x="1582032" y="790165"/>
                    <a:pt x="1573197" y="799001"/>
                  </a:cubicBezTo>
                  <a:cubicBezTo>
                    <a:pt x="1564361" y="807836"/>
                    <a:pt x="1552378" y="812800"/>
                    <a:pt x="1539882" y="812800"/>
                  </a:cubicBezTo>
                  <a:lnTo>
                    <a:pt x="47113" y="812800"/>
                  </a:lnTo>
                  <a:cubicBezTo>
                    <a:pt x="21093" y="812800"/>
                    <a:pt x="0" y="791707"/>
                    <a:pt x="0" y="765687"/>
                  </a:cubicBezTo>
                  <a:lnTo>
                    <a:pt x="0" y="47113"/>
                  </a:lnTo>
                  <a:cubicBezTo>
                    <a:pt x="0" y="21093"/>
                    <a:pt x="21093" y="0"/>
                    <a:pt x="47113" y="0"/>
                  </a:cubicBezTo>
                  <a:close/>
                </a:path>
              </a:pathLst>
            </a:custGeom>
            <a:blipFill>
              <a:blip r:embed="rId5"/>
              <a:stretch>
                <a:fillRect l="-1310" t="0" r="-131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53555" y="5143500"/>
            <a:ext cx="3779489" cy="1935713"/>
            <a:chOff x="0" y="0"/>
            <a:chExt cx="1586996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86996" cy="812800"/>
            </a:xfrm>
            <a:custGeom>
              <a:avLst/>
              <a:gdLst/>
              <a:ahLst/>
              <a:cxnLst/>
              <a:rect r="r" b="b" t="t" l="l"/>
              <a:pathLst>
                <a:path h="812800" w="1586996">
                  <a:moveTo>
                    <a:pt x="47113" y="0"/>
                  </a:moveTo>
                  <a:lnTo>
                    <a:pt x="1539882" y="0"/>
                  </a:lnTo>
                  <a:cubicBezTo>
                    <a:pt x="1565902" y="0"/>
                    <a:pt x="1586996" y="21093"/>
                    <a:pt x="1586996" y="47113"/>
                  </a:cubicBezTo>
                  <a:lnTo>
                    <a:pt x="1586996" y="765687"/>
                  </a:lnTo>
                  <a:cubicBezTo>
                    <a:pt x="1586996" y="778182"/>
                    <a:pt x="1582032" y="790165"/>
                    <a:pt x="1573197" y="799001"/>
                  </a:cubicBezTo>
                  <a:cubicBezTo>
                    <a:pt x="1564361" y="807836"/>
                    <a:pt x="1552378" y="812800"/>
                    <a:pt x="1539882" y="812800"/>
                  </a:cubicBezTo>
                  <a:lnTo>
                    <a:pt x="47113" y="812800"/>
                  </a:lnTo>
                  <a:cubicBezTo>
                    <a:pt x="21093" y="812800"/>
                    <a:pt x="0" y="791707"/>
                    <a:pt x="0" y="765687"/>
                  </a:cubicBezTo>
                  <a:lnTo>
                    <a:pt x="0" y="47113"/>
                  </a:lnTo>
                  <a:cubicBezTo>
                    <a:pt x="0" y="21093"/>
                    <a:pt x="21093" y="0"/>
                    <a:pt x="47113" y="0"/>
                  </a:cubicBezTo>
                  <a:close/>
                </a:path>
              </a:pathLst>
            </a:custGeom>
            <a:blipFill>
              <a:blip r:embed="rId6"/>
              <a:stretch>
                <a:fillRect l="-522" t="0" r="-522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854955" y="4967518"/>
            <a:ext cx="3779489" cy="2287678"/>
            <a:chOff x="0" y="0"/>
            <a:chExt cx="1586996" cy="9605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86996" cy="960589"/>
            </a:xfrm>
            <a:custGeom>
              <a:avLst/>
              <a:gdLst/>
              <a:ahLst/>
              <a:cxnLst/>
              <a:rect r="r" b="b" t="t" l="l"/>
              <a:pathLst>
                <a:path h="960589" w="1586996">
                  <a:moveTo>
                    <a:pt x="47113" y="0"/>
                  </a:moveTo>
                  <a:lnTo>
                    <a:pt x="1539882" y="0"/>
                  </a:lnTo>
                  <a:cubicBezTo>
                    <a:pt x="1565902" y="0"/>
                    <a:pt x="1586996" y="21093"/>
                    <a:pt x="1586996" y="47113"/>
                  </a:cubicBezTo>
                  <a:lnTo>
                    <a:pt x="1586996" y="913475"/>
                  </a:lnTo>
                  <a:cubicBezTo>
                    <a:pt x="1586996" y="925971"/>
                    <a:pt x="1582032" y="937954"/>
                    <a:pt x="1573197" y="946789"/>
                  </a:cubicBezTo>
                  <a:cubicBezTo>
                    <a:pt x="1564361" y="955625"/>
                    <a:pt x="1552378" y="960589"/>
                    <a:pt x="1539882" y="960589"/>
                  </a:cubicBezTo>
                  <a:lnTo>
                    <a:pt x="47113" y="960589"/>
                  </a:lnTo>
                  <a:cubicBezTo>
                    <a:pt x="21093" y="960589"/>
                    <a:pt x="0" y="939495"/>
                    <a:pt x="0" y="913475"/>
                  </a:cubicBezTo>
                  <a:lnTo>
                    <a:pt x="0" y="47113"/>
                  </a:lnTo>
                  <a:cubicBezTo>
                    <a:pt x="0" y="21093"/>
                    <a:pt x="21093" y="0"/>
                    <a:pt x="4711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746" r="0" b="-746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773794" y="1000084"/>
            <a:ext cx="1448550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Explicabilité </a:t>
            </a:r>
            <a:r>
              <a:rPr lang="en-US" sz="8000">
                <a:solidFill>
                  <a:srgbClr val="000000"/>
                </a:solidFill>
                <a:latin typeface="IBM Plex Sans Bold"/>
              </a:rPr>
              <a:t>modèle générique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85503" y="3735973"/>
            <a:ext cx="35155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</a:rPr>
              <a:t>Image originale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86203" y="3735973"/>
            <a:ext cx="35155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</a:rPr>
              <a:t>Grad-CAM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86903" y="3752484"/>
            <a:ext cx="3515594" cy="4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IBM Plex Sans"/>
              </a:rPr>
              <a:t>Occlusion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294618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2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9255" y="7552410"/>
            <a:ext cx="3562162" cy="2346574"/>
          </a:xfrm>
          <a:custGeom>
            <a:avLst/>
            <a:gdLst/>
            <a:ahLst/>
            <a:cxnLst/>
            <a:rect r="r" b="b" t="t" l="l"/>
            <a:pathLst>
              <a:path h="2346574" w="3562162">
                <a:moveTo>
                  <a:pt x="0" y="0"/>
                </a:moveTo>
                <a:lnTo>
                  <a:pt x="3562162" y="0"/>
                </a:lnTo>
                <a:lnTo>
                  <a:pt x="3562162" y="2346574"/>
                </a:lnTo>
                <a:lnTo>
                  <a:pt x="0" y="234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19255" y="910960"/>
            <a:ext cx="3831605" cy="2200639"/>
            <a:chOff x="0" y="0"/>
            <a:chExt cx="1593548" cy="9152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3548" cy="915236"/>
            </a:xfrm>
            <a:custGeom>
              <a:avLst/>
              <a:gdLst/>
              <a:ahLst/>
              <a:cxnLst/>
              <a:rect r="r" b="b" t="t" l="l"/>
              <a:pathLst>
                <a:path h="915236" w="1593548">
                  <a:moveTo>
                    <a:pt x="46472" y="0"/>
                  </a:moveTo>
                  <a:lnTo>
                    <a:pt x="1547076" y="0"/>
                  </a:lnTo>
                  <a:cubicBezTo>
                    <a:pt x="1559401" y="0"/>
                    <a:pt x="1571221" y="4896"/>
                    <a:pt x="1579937" y="13611"/>
                  </a:cubicBezTo>
                  <a:cubicBezTo>
                    <a:pt x="1588652" y="22327"/>
                    <a:pt x="1593548" y="34147"/>
                    <a:pt x="1593548" y="46472"/>
                  </a:cubicBezTo>
                  <a:lnTo>
                    <a:pt x="1593548" y="868764"/>
                  </a:lnTo>
                  <a:cubicBezTo>
                    <a:pt x="1593548" y="894430"/>
                    <a:pt x="1572742" y="915236"/>
                    <a:pt x="1547076" y="915236"/>
                  </a:cubicBezTo>
                  <a:lnTo>
                    <a:pt x="46472" y="915236"/>
                  </a:lnTo>
                  <a:cubicBezTo>
                    <a:pt x="20806" y="915236"/>
                    <a:pt x="0" y="894430"/>
                    <a:pt x="0" y="868764"/>
                  </a:cubicBezTo>
                  <a:lnTo>
                    <a:pt x="0" y="46472"/>
                  </a:lnTo>
                  <a:cubicBezTo>
                    <a:pt x="0" y="20806"/>
                    <a:pt x="20806" y="0"/>
                    <a:pt x="46472" y="0"/>
                  </a:cubicBezTo>
                  <a:close/>
                </a:path>
              </a:pathLst>
            </a:custGeom>
            <a:blipFill>
              <a:blip r:embed="rId4"/>
              <a:stretch>
                <a:fillRect l="-7540" t="0" r="-754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5245262"/>
            <a:ext cx="559055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</a:rPr>
              <a:t>Modèle </a:t>
            </a:r>
            <a:r>
              <a:rPr lang="en-US" sz="8500">
                <a:solidFill>
                  <a:srgbClr val="000000"/>
                </a:solidFill>
                <a:latin typeface="IBM Plex Sans Bold"/>
              </a:rPr>
              <a:t>FLOU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02221" y="1312703"/>
            <a:ext cx="5492098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IBM Plex Sans"/>
              </a:rPr>
              <a:t>Prise en compte des</a:t>
            </a:r>
            <a:r>
              <a:rPr lang="en-US" sz="2700">
                <a:solidFill>
                  <a:srgbClr val="000000"/>
                </a:solidFill>
                <a:latin typeface="IBM Plex Sans Bold"/>
              </a:rPr>
              <a:t> zones d’attentions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2221" y="4795682"/>
            <a:ext cx="506014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000000"/>
                </a:solidFill>
                <a:latin typeface="IBM Plex Sans Bold"/>
              </a:rPr>
              <a:t>Augmentation </a:t>
            </a:r>
            <a:r>
              <a:rPr lang="en-US" sz="2699">
                <a:solidFill>
                  <a:srgbClr val="000000"/>
                </a:solidFill>
                <a:latin typeface="IBM Plex Sans"/>
              </a:rPr>
              <a:t>du jeu de données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2221" y="8276117"/>
            <a:ext cx="506014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IBM Plex Sans Bold"/>
              </a:rPr>
              <a:t>Re-entrainement</a:t>
            </a:r>
            <a:r>
              <a:rPr lang="en-US" sz="2700">
                <a:solidFill>
                  <a:srgbClr val="000000"/>
                </a:solidFill>
                <a:latin typeface="IBM Plex Sans"/>
              </a:rPr>
              <a:t> du modèle sur les</a:t>
            </a:r>
            <a:r>
              <a:rPr lang="en-US" sz="2700">
                <a:solidFill>
                  <a:srgbClr val="000000"/>
                </a:solidFill>
                <a:latin typeface="IBM Plex Sans Bold"/>
              </a:rPr>
              <a:t> nouvelles données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619255" y="4231685"/>
            <a:ext cx="3831605" cy="2200639"/>
            <a:chOff x="0" y="0"/>
            <a:chExt cx="1593548" cy="9152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3548" cy="915236"/>
            </a:xfrm>
            <a:custGeom>
              <a:avLst/>
              <a:gdLst/>
              <a:ahLst/>
              <a:cxnLst/>
              <a:rect r="r" b="b" t="t" l="l"/>
              <a:pathLst>
                <a:path h="915236" w="1593548">
                  <a:moveTo>
                    <a:pt x="46472" y="0"/>
                  </a:moveTo>
                  <a:lnTo>
                    <a:pt x="1547076" y="0"/>
                  </a:lnTo>
                  <a:cubicBezTo>
                    <a:pt x="1559401" y="0"/>
                    <a:pt x="1571221" y="4896"/>
                    <a:pt x="1579937" y="13611"/>
                  </a:cubicBezTo>
                  <a:cubicBezTo>
                    <a:pt x="1588652" y="22327"/>
                    <a:pt x="1593548" y="34147"/>
                    <a:pt x="1593548" y="46472"/>
                  </a:cubicBezTo>
                  <a:lnTo>
                    <a:pt x="1593548" y="868764"/>
                  </a:lnTo>
                  <a:cubicBezTo>
                    <a:pt x="1593548" y="894430"/>
                    <a:pt x="1572742" y="915236"/>
                    <a:pt x="1547076" y="915236"/>
                  </a:cubicBezTo>
                  <a:lnTo>
                    <a:pt x="46472" y="915236"/>
                  </a:lnTo>
                  <a:cubicBezTo>
                    <a:pt x="20806" y="915236"/>
                    <a:pt x="0" y="894430"/>
                    <a:pt x="0" y="868764"/>
                  </a:cubicBezTo>
                  <a:lnTo>
                    <a:pt x="0" y="46472"/>
                  </a:lnTo>
                  <a:cubicBezTo>
                    <a:pt x="0" y="20806"/>
                    <a:pt x="20806" y="0"/>
                    <a:pt x="4647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44" r="0" b="-144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64305" y="223563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00009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BM Plex Sans"/>
                </a:rPr>
                <a:t>Modèle générique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33258" y="3672030"/>
            <a:ext cx="1985329" cy="1223962"/>
            <a:chOff x="0" y="0"/>
            <a:chExt cx="969651" cy="5977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9651" cy="597793"/>
            </a:xfrm>
            <a:custGeom>
              <a:avLst/>
              <a:gdLst/>
              <a:ahLst/>
              <a:cxnLst/>
              <a:rect r="r" b="b" t="t" l="l"/>
              <a:pathLst>
                <a:path h="597793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597793"/>
                  </a:lnTo>
                  <a:lnTo>
                    <a:pt x="0" y="597793"/>
                  </a:lnTo>
                  <a:close/>
                </a:path>
              </a:pathLst>
            </a:custGeom>
            <a:solidFill>
              <a:srgbClr val="E1000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69651" cy="62636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Récupération des pixels des </a:t>
              </a:r>
              <a:r>
                <a:rPr lang="en-US" sz="1500">
                  <a:solidFill>
                    <a:srgbClr val="FFFFFF"/>
                  </a:solidFill>
                  <a:latin typeface="IBM Plex Sans Bold"/>
                </a:rPr>
                <a:t>zones d’attention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33258" y="1952767"/>
            <a:ext cx="1985329" cy="1490662"/>
            <a:chOff x="0" y="0"/>
            <a:chExt cx="969651" cy="7280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9651" cy="728052"/>
            </a:xfrm>
            <a:custGeom>
              <a:avLst/>
              <a:gdLst/>
              <a:ahLst/>
              <a:cxnLst/>
              <a:rect r="r" b="b" t="t" l="l"/>
              <a:pathLst>
                <a:path h="72805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728052"/>
                  </a:lnTo>
                  <a:lnTo>
                    <a:pt x="0" y="728052"/>
                  </a:lnTo>
                  <a:close/>
                </a:path>
              </a:pathLst>
            </a:custGeom>
            <a:solidFill>
              <a:srgbClr val="E1000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69651" cy="756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Génération des heatmaps pour </a:t>
              </a:r>
              <a:r>
                <a:rPr lang="en-US" sz="1500">
                  <a:solidFill>
                    <a:srgbClr val="FFFFFF"/>
                  </a:solidFill>
                  <a:latin typeface="IBM Plex Sans Bold"/>
                </a:rPr>
                <a:t>20%</a:t>
              </a: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 des images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2025922" y="3443430"/>
            <a:ext cx="0" cy="22860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>
            <a:off x="12025922" y="1723883"/>
            <a:ext cx="0" cy="22888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rot="0">
            <a:off x="0" y="0"/>
            <a:ext cx="5479949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1028700" y="3109911"/>
            <a:ext cx="4451249" cy="3924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IBM Plex Sans"/>
              </a:rPr>
              <a:t>Méthode de </a:t>
            </a:r>
            <a:r>
              <a:rPr lang="en-US" sz="7499">
                <a:solidFill>
                  <a:srgbClr val="000000"/>
                </a:solidFill>
                <a:latin typeface="IBM Plex Sans Bold"/>
              </a:rPr>
              <a:t>floutage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256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033258" y="5124592"/>
            <a:ext cx="1985329" cy="1490662"/>
            <a:chOff x="0" y="0"/>
            <a:chExt cx="969651" cy="7280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69651" cy="728052"/>
            </a:xfrm>
            <a:custGeom>
              <a:avLst/>
              <a:gdLst/>
              <a:ahLst/>
              <a:cxnLst/>
              <a:rect r="r" b="b" t="t" l="l"/>
              <a:pathLst>
                <a:path h="72805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728052"/>
                  </a:lnTo>
                  <a:lnTo>
                    <a:pt x="0" y="728052"/>
                  </a:lnTo>
                  <a:close/>
                </a:path>
              </a:pathLst>
            </a:custGeom>
            <a:solidFill>
              <a:srgbClr val="E1000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969651" cy="756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Application d’un </a:t>
              </a:r>
              <a:r>
                <a:rPr lang="en-US" sz="1500">
                  <a:solidFill>
                    <a:srgbClr val="FFFFFF"/>
                  </a:solidFill>
                  <a:latin typeface="IBM Plex Sans Bold"/>
                </a:rPr>
                <a:t>filtre flou</a:t>
              </a: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 sur 20% des images du dataset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2025922" y="4895992"/>
            <a:ext cx="0" cy="22860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11033258" y="6843855"/>
            <a:ext cx="1985329" cy="1490662"/>
            <a:chOff x="0" y="0"/>
            <a:chExt cx="969651" cy="7280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69651" cy="728052"/>
            </a:xfrm>
            <a:custGeom>
              <a:avLst/>
              <a:gdLst/>
              <a:ahLst/>
              <a:cxnLst/>
              <a:rect r="r" b="b" t="t" l="l"/>
              <a:pathLst>
                <a:path h="728052" w="969651">
                  <a:moveTo>
                    <a:pt x="0" y="0"/>
                  </a:moveTo>
                  <a:lnTo>
                    <a:pt x="969651" y="0"/>
                  </a:lnTo>
                  <a:lnTo>
                    <a:pt x="969651" y="728052"/>
                  </a:lnTo>
                  <a:lnTo>
                    <a:pt x="0" y="728052"/>
                  </a:lnTo>
                  <a:close/>
                </a:path>
              </a:pathLst>
            </a:custGeom>
            <a:solidFill>
              <a:srgbClr val="E1000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969651" cy="756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 Bold"/>
                </a:rPr>
                <a:t>Training</a:t>
              </a: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 d’un nouveau modèle à partir du nouveau dataset générés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2025922" y="6615255"/>
            <a:ext cx="0" cy="22860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4" id="24"/>
          <p:cNvGrpSpPr/>
          <p:nvPr/>
        </p:nvGrpSpPr>
        <p:grpSpPr>
          <a:xfrm rot="0">
            <a:off x="10264305" y="8563117"/>
            <a:ext cx="3523234" cy="1500320"/>
            <a:chOff x="0" y="0"/>
            <a:chExt cx="812800" cy="3461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00009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BM Plex Sans"/>
                </a:rPr>
                <a:t>Modèle FLOU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12025922" y="8334517"/>
            <a:ext cx="0" cy="22860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DAGDW-Xj-58</dc:identifier>
  <dcterms:modified xsi:type="dcterms:W3CDTF">2011-08-01T06:04:30Z</dcterms:modified>
  <cp:revision>1</cp:revision>
  <dc:title>Soutenance intermédiaire hackathon</dc:title>
</cp:coreProperties>
</file>